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11" r:id="rId1"/>
  </p:sldMasterIdLst>
  <p:notesMasterIdLst>
    <p:notesMasterId r:id="rId42"/>
  </p:notesMasterIdLst>
  <p:sldIdLst>
    <p:sldId id="256" r:id="rId2"/>
    <p:sldId id="257" r:id="rId3"/>
    <p:sldId id="266" r:id="rId4"/>
    <p:sldId id="259" r:id="rId5"/>
    <p:sldId id="284" r:id="rId6"/>
    <p:sldId id="287" r:id="rId7"/>
    <p:sldId id="288" r:id="rId8"/>
    <p:sldId id="258" r:id="rId9"/>
    <p:sldId id="270" r:id="rId10"/>
    <p:sldId id="271" r:id="rId11"/>
    <p:sldId id="286" r:id="rId12"/>
    <p:sldId id="262" r:id="rId13"/>
    <p:sldId id="289" r:id="rId14"/>
    <p:sldId id="304" r:id="rId15"/>
    <p:sldId id="303" r:id="rId16"/>
    <p:sldId id="261" r:id="rId17"/>
    <p:sldId id="301" r:id="rId18"/>
    <p:sldId id="269" r:id="rId19"/>
    <p:sldId id="290" r:id="rId20"/>
    <p:sldId id="292" r:id="rId21"/>
    <p:sldId id="291" r:id="rId22"/>
    <p:sldId id="277" r:id="rId23"/>
    <p:sldId id="273" r:id="rId24"/>
    <p:sldId id="275" r:id="rId25"/>
    <p:sldId id="272" r:id="rId26"/>
    <p:sldId id="306" r:id="rId27"/>
    <p:sldId id="311" r:id="rId28"/>
    <p:sldId id="307" r:id="rId29"/>
    <p:sldId id="312" r:id="rId30"/>
    <p:sldId id="308" r:id="rId31"/>
    <p:sldId id="313" r:id="rId32"/>
    <p:sldId id="309" r:id="rId33"/>
    <p:sldId id="314" r:id="rId34"/>
    <p:sldId id="310" r:id="rId35"/>
    <p:sldId id="315" r:id="rId36"/>
    <p:sldId id="316" r:id="rId37"/>
    <p:sldId id="317" r:id="rId38"/>
    <p:sldId id="300" r:id="rId39"/>
    <p:sldId id="305" r:id="rId40"/>
    <p:sldId id="279"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99FF"/>
    <a:srgbClr val="FFCCFF"/>
    <a:srgbClr val="CCCCFF"/>
    <a:srgbClr val="DDDDDD"/>
    <a:srgbClr val="00FFFF"/>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88123" autoAdjust="0"/>
  </p:normalViewPr>
  <p:slideViewPr>
    <p:cSldViewPr snapToGrid="0">
      <p:cViewPr varScale="1">
        <p:scale>
          <a:sx n="73" d="100"/>
          <a:sy n="73" d="100"/>
        </p:scale>
        <p:origin x="102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Chỗ dành sẵn cho Ngày tháng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350567-93AB-4CA6-871A-54031B6C0385}" type="datetimeFigureOut">
              <a:rPr lang="en-US" smtClean="0"/>
              <a:t>11/6/2024</a:t>
            </a:fld>
            <a:endParaRPr lang="en-US"/>
          </a:p>
        </p:txBody>
      </p:sp>
      <p:sp>
        <p:nvSpPr>
          <p:cNvPr id="4" name="Chỗ dành sẵn cho Hình ảnh của Bản chiế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Chỗ dành sẵn cho Ghi ch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6" name="Chỗ dành sẵn cho Chân trang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Chỗ dành sẵn cho Số hiệu Bản chiế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3C7F00-D012-49DF-ADE2-649603C2A625}" type="slidenum">
              <a:rPr lang="en-US" smtClean="0"/>
              <a:t>‹#›</a:t>
            </a:fld>
            <a:endParaRPr lang="en-US"/>
          </a:p>
        </p:txBody>
      </p:sp>
    </p:spTree>
    <p:extLst>
      <p:ext uri="{BB962C8B-B14F-4D97-AF65-F5344CB8AC3E}">
        <p14:creationId xmlns:p14="http://schemas.microsoft.com/office/powerpoint/2010/main" val="1172638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ml5js.org/" TargetMode="External"/><Relationship Id="rId2" Type="http://schemas.openxmlformats.org/officeDocument/2006/relationships/slide" Target="../slides/slide23.xml"/><Relationship Id="rId1" Type="http://schemas.openxmlformats.org/officeDocument/2006/relationships/notesMaster" Target="../notesMasters/notesMaster1.xml"/><Relationship Id="rId5" Type="http://schemas.openxmlformats.org/officeDocument/2006/relationships/hyperlink" Target="https://brm.io/matter-js/" TargetMode="External"/><Relationship Id="rId4" Type="http://schemas.openxmlformats.org/officeDocument/2006/relationships/hyperlink" Target="https://webrtc.org/"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D3C7F00-D012-49DF-ADE2-649603C2A625}" type="slidenum">
              <a:rPr lang="en-US" smtClean="0"/>
              <a:t>4</a:t>
            </a:fld>
            <a:endParaRPr lang="en-US"/>
          </a:p>
        </p:txBody>
      </p:sp>
    </p:spTree>
    <p:extLst>
      <p:ext uri="{BB962C8B-B14F-4D97-AF65-F5344CB8AC3E}">
        <p14:creationId xmlns:p14="http://schemas.microsoft.com/office/powerpoint/2010/main" val="2830295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Open p5.js web editor &amp; vscode to demo</a:t>
            </a:r>
            <a:endParaRPr lang="en-GB"/>
          </a:p>
          <a:p>
            <a:endParaRPr lang="en-GB"/>
          </a:p>
        </p:txBody>
      </p:sp>
      <p:sp>
        <p:nvSpPr>
          <p:cNvPr id="4" name="Slide Number Placeholder 3"/>
          <p:cNvSpPr>
            <a:spLocks noGrp="1"/>
          </p:cNvSpPr>
          <p:nvPr>
            <p:ph type="sldNum" sz="quarter" idx="5"/>
          </p:nvPr>
        </p:nvSpPr>
        <p:spPr/>
        <p:txBody>
          <a:bodyPr/>
          <a:lstStyle/>
          <a:p>
            <a:fld id="{0D3C7F00-D012-49DF-ADE2-649603C2A625}" type="slidenum">
              <a:rPr lang="en-US" smtClean="0"/>
              <a:t>12</a:t>
            </a:fld>
            <a:endParaRPr lang="en-US"/>
          </a:p>
        </p:txBody>
      </p:sp>
    </p:spTree>
    <p:extLst>
      <p:ext uri="{BB962C8B-B14F-4D97-AF65-F5344CB8AC3E}">
        <p14:creationId xmlns:p14="http://schemas.microsoft.com/office/powerpoint/2010/main" val="1189223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Open p5.js web editor &amp; vscode to demo</a:t>
            </a:r>
            <a:endParaRPr lang="en-GB"/>
          </a:p>
        </p:txBody>
      </p:sp>
      <p:sp>
        <p:nvSpPr>
          <p:cNvPr id="4" name="Slide Number Placeholder 3"/>
          <p:cNvSpPr>
            <a:spLocks noGrp="1"/>
          </p:cNvSpPr>
          <p:nvPr>
            <p:ph type="sldNum" sz="quarter" idx="5"/>
          </p:nvPr>
        </p:nvSpPr>
        <p:spPr/>
        <p:txBody>
          <a:bodyPr/>
          <a:lstStyle/>
          <a:p>
            <a:fld id="{0D3C7F00-D012-49DF-ADE2-649603C2A625}" type="slidenum">
              <a:rPr lang="en-US" smtClean="0"/>
              <a:t>13</a:t>
            </a:fld>
            <a:endParaRPr lang="en-US"/>
          </a:p>
        </p:txBody>
      </p:sp>
    </p:spTree>
    <p:extLst>
      <p:ext uri="{BB962C8B-B14F-4D97-AF65-F5344CB8AC3E}">
        <p14:creationId xmlns:p14="http://schemas.microsoft.com/office/powerpoint/2010/main" val="10231079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hlinkClick r:id="rId3"/>
              </a:rPr>
              <a:t>ml5.js | Friendly Machine Learning for the Web</a:t>
            </a:r>
            <a:endParaRPr lang="en-US"/>
          </a:p>
          <a:p>
            <a:r>
              <a:rPr lang="en-GB">
                <a:hlinkClick r:id="rId4"/>
              </a:rPr>
              <a:t>WebRTC</a:t>
            </a:r>
            <a:endParaRPr lang="en-US"/>
          </a:p>
          <a:p>
            <a:r>
              <a:rPr lang="en-GB">
                <a:hlinkClick r:id="rId5"/>
              </a:rPr>
              <a:t>Matter.js - a 2D rigid body JavaScript physics engine · code by @liabru</a:t>
            </a:r>
            <a:endParaRPr lang="en-US"/>
          </a:p>
          <a:p>
            <a:endParaRPr lang="en-GB"/>
          </a:p>
        </p:txBody>
      </p:sp>
      <p:sp>
        <p:nvSpPr>
          <p:cNvPr id="4" name="Slide Number Placeholder 3"/>
          <p:cNvSpPr>
            <a:spLocks noGrp="1"/>
          </p:cNvSpPr>
          <p:nvPr>
            <p:ph type="sldNum" sz="quarter" idx="5"/>
          </p:nvPr>
        </p:nvSpPr>
        <p:spPr/>
        <p:txBody>
          <a:bodyPr/>
          <a:lstStyle/>
          <a:p>
            <a:fld id="{0D3C7F00-D012-49DF-ADE2-649603C2A625}" type="slidenum">
              <a:rPr lang="en-US" smtClean="0"/>
              <a:t>23</a:t>
            </a:fld>
            <a:endParaRPr lang="en-US"/>
          </a:p>
        </p:txBody>
      </p:sp>
    </p:spTree>
    <p:extLst>
      <p:ext uri="{BB962C8B-B14F-4D97-AF65-F5344CB8AC3E}">
        <p14:creationId xmlns:p14="http://schemas.microsoft.com/office/powerpoint/2010/main" val="39416653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GB"/>
          </a:p>
        </p:txBody>
      </p:sp>
      <p:sp>
        <p:nvSpPr>
          <p:cNvPr id="4" name="Slide Number Placeholder 3"/>
          <p:cNvSpPr>
            <a:spLocks noGrp="1"/>
          </p:cNvSpPr>
          <p:nvPr>
            <p:ph type="sldNum" sz="quarter" idx="5"/>
          </p:nvPr>
        </p:nvSpPr>
        <p:spPr/>
        <p:txBody>
          <a:bodyPr/>
          <a:lstStyle/>
          <a:p>
            <a:fld id="{0D3C7F00-D012-49DF-ADE2-649603C2A625}" type="slidenum">
              <a:rPr lang="en-US" smtClean="0"/>
              <a:t>34</a:t>
            </a:fld>
            <a:endParaRPr lang="en-US"/>
          </a:p>
        </p:txBody>
      </p:sp>
    </p:spTree>
    <p:extLst>
      <p:ext uri="{BB962C8B-B14F-4D97-AF65-F5344CB8AC3E}">
        <p14:creationId xmlns:p14="http://schemas.microsoft.com/office/powerpoint/2010/main" val="4207892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b="1"/>
              <a:t>Reason</a:t>
            </a:r>
            <a:r>
              <a:rPr lang="en-GB"/>
              <a:t>: p5.js is popular because it simplifies creating visual and interactive web content, making it accessible to beginners and appealing for creative coding in art and education. Its open-source nature also encourages community contributions and improvements.</a:t>
            </a:r>
          </a:p>
          <a:p>
            <a:pPr algn="just"/>
            <a:endParaRPr lang="en-GB"/>
          </a:p>
        </p:txBody>
      </p:sp>
      <p:sp>
        <p:nvSpPr>
          <p:cNvPr id="4" name="Slide Number Placeholder 3"/>
          <p:cNvSpPr>
            <a:spLocks noGrp="1"/>
          </p:cNvSpPr>
          <p:nvPr>
            <p:ph type="sldNum" sz="quarter" idx="5"/>
          </p:nvPr>
        </p:nvSpPr>
        <p:spPr/>
        <p:txBody>
          <a:bodyPr/>
          <a:lstStyle/>
          <a:p>
            <a:fld id="{0D3C7F00-D012-49DF-ADE2-649603C2A625}" type="slidenum">
              <a:rPr lang="en-US" smtClean="0"/>
              <a:t>35</a:t>
            </a:fld>
            <a:endParaRPr lang="en-US"/>
          </a:p>
        </p:txBody>
      </p:sp>
    </p:spTree>
    <p:extLst>
      <p:ext uri="{BB962C8B-B14F-4D97-AF65-F5344CB8AC3E}">
        <p14:creationId xmlns:p14="http://schemas.microsoft.com/office/powerpoint/2010/main" val="3542743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GB"/>
          </a:p>
        </p:txBody>
      </p:sp>
      <p:sp>
        <p:nvSpPr>
          <p:cNvPr id="4" name="Slide Number Placeholder 3"/>
          <p:cNvSpPr>
            <a:spLocks noGrp="1"/>
          </p:cNvSpPr>
          <p:nvPr>
            <p:ph type="sldNum" sz="quarter" idx="5"/>
          </p:nvPr>
        </p:nvSpPr>
        <p:spPr/>
        <p:txBody>
          <a:bodyPr/>
          <a:lstStyle/>
          <a:p>
            <a:fld id="{0D3C7F00-D012-49DF-ADE2-649603C2A625}" type="slidenum">
              <a:rPr lang="en-US" smtClean="0"/>
              <a:t>36</a:t>
            </a:fld>
            <a:endParaRPr lang="en-US"/>
          </a:p>
        </p:txBody>
      </p:sp>
    </p:spTree>
    <p:extLst>
      <p:ext uri="{BB962C8B-B14F-4D97-AF65-F5344CB8AC3E}">
        <p14:creationId xmlns:p14="http://schemas.microsoft.com/office/powerpoint/2010/main" val="1712790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b="1"/>
              <a:t>Reason</a:t>
            </a:r>
            <a:r>
              <a:rPr lang="en-GB"/>
              <a:t>: p5.js is widely used for creating interactive graphics and animations, so understanding web basics (HTML, CSS, JavaScript) is essential. Additionally, an interest in digital art and a foundation in computer graphics concepts, including some mathematical principles, help users create more complex and visually appealing projects with p5.js.</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p:cNvSpPr>
            <a:spLocks noGrp="1"/>
          </p:cNvSpPr>
          <p:nvPr>
            <p:ph type="sldNum" sz="quarter" idx="5"/>
          </p:nvPr>
        </p:nvSpPr>
        <p:spPr/>
        <p:txBody>
          <a:bodyPr/>
          <a:lstStyle/>
          <a:p>
            <a:fld id="{0D3C7F00-D012-49DF-ADE2-649603C2A625}" type="slidenum">
              <a:rPr lang="en-US" smtClean="0"/>
              <a:t>37</a:t>
            </a:fld>
            <a:endParaRPr lang="en-US"/>
          </a:p>
        </p:txBody>
      </p:sp>
    </p:spTree>
    <p:extLst>
      <p:ext uri="{BB962C8B-B14F-4D97-AF65-F5344CB8AC3E}">
        <p14:creationId xmlns:p14="http://schemas.microsoft.com/office/powerpoint/2010/main" val="4217354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https://www.youtube.com/results?search_query=p5+js+ml5+js https://www.youtube.com/results?search_query=p5+js+patt+vira</a:t>
            </a:r>
          </a:p>
          <a:p>
            <a:endParaRPr lang="en-GB"/>
          </a:p>
        </p:txBody>
      </p:sp>
      <p:sp>
        <p:nvSpPr>
          <p:cNvPr id="4" name="Slide Number Placeholder 3"/>
          <p:cNvSpPr>
            <a:spLocks noGrp="1"/>
          </p:cNvSpPr>
          <p:nvPr>
            <p:ph type="sldNum" sz="quarter" idx="5"/>
          </p:nvPr>
        </p:nvSpPr>
        <p:spPr/>
        <p:txBody>
          <a:bodyPr/>
          <a:lstStyle/>
          <a:p>
            <a:fld id="{0D3C7F00-D012-49DF-ADE2-649603C2A625}" type="slidenum">
              <a:rPr lang="en-US" smtClean="0"/>
              <a:t>40</a:t>
            </a:fld>
            <a:endParaRPr lang="en-US"/>
          </a:p>
        </p:txBody>
      </p:sp>
    </p:spTree>
    <p:extLst>
      <p:ext uri="{BB962C8B-B14F-4D97-AF65-F5344CB8AC3E}">
        <p14:creationId xmlns:p14="http://schemas.microsoft.com/office/powerpoint/2010/main" val="10404408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vi-VN" dirty="0"/>
              <a:t>Bấm để sửa kiểu tiêu đề Bản cái</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vi-VN" dirty="0" err="1"/>
              <a:t>Bấm</a:t>
            </a:r>
            <a:r>
              <a:rPr lang="vi-VN" dirty="0"/>
              <a:t> </a:t>
            </a:r>
            <a:r>
              <a:rPr lang="vi-VN" dirty="0" err="1"/>
              <a:t>để</a:t>
            </a:r>
            <a:r>
              <a:rPr lang="vi-VN" dirty="0"/>
              <a:t> </a:t>
            </a:r>
            <a:r>
              <a:rPr lang="vi-VN" dirty="0" err="1"/>
              <a:t>chỉnh</a:t>
            </a:r>
            <a:r>
              <a:rPr lang="vi-VN" dirty="0"/>
              <a:t> </a:t>
            </a:r>
            <a:r>
              <a:rPr lang="vi-VN" dirty="0" err="1"/>
              <a:t>sửa</a:t>
            </a:r>
            <a:r>
              <a:rPr lang="vi-VN" dirty="0"/>
              <a:t> </a:t>
            </a:r>
            <a:r>
              <a:rPr lang="vi-VN" dirty="0" err="1"/>
              <a:t>kiểu</a:t>
            </a:r>
            <a:r>
              <a:rPr lang="vi-VN" dirty="0"/>
              <a:t> tiêu </a:t>
            </a:r>
            <a:r>
              <a:rPr lang="vi-VN" dirty="0" err="1"/>
              <a:t>đề</a:t>
            </a:r>
            <a:r>
              <a:rPr lang="vi-VN" dirty="0"/>
              <a:t> </a:t>
            </a:r>
            <a:r>
              <a:rPr lang="vi-VN" dirty="0" err="1"/>
              <a:t>phụ</a:t>
            </a:r>
            <a:r>
              <a:rPr lang="vi-VN" dirty="0"/>
              <a:t> </a:t>
            </a:r>
            <a:r>
              <a:rPr lang="vi-VN" dirty="0" err="1"/>
              <a:t>của</a:t>
            </a:r>
            <a:r>
              <a:rPr lang="vi-VN" dirty="0"/>
              <a:t> </a:t>
            </a:r>
            <a:r>
              <a:rPr lang="vi-VN" dirty="0" err="1"/>
              <a:t>Bản</a:t>
            </a:r>
            <a:r>
              <a:rPr lang="vi-VN" dirty="0"/>
              <a:t> </a:t>
            </a:r>
            <a:r>
              <a:rPr lang="vi-VN" dirty="0" err="1"/>
              <a:t>cái</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B36A4ED3-C3BC-4104-8164-F441EF5C6FB2}" type="datetime1">
              <a:rPr lang="en-US" smtClean="0"/>
              <a:t>11/6/2024</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a:solidFill>
                <a:srgbClr val="FFFFFF"/>
              </a:solidFill>
            </a:endParaRP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28844951-7827-47D4-8276-7DDE1FA7D85A}" type="slidenum">
              <a:rPr lang="en-US" smtClean="0"/>
              <a:pPr/>
              <a:t>‹#›</a:t>
            </a:fld>
            <a:endParaRPr lang="en-US"/>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9" name="Hình ảnh 8" descr="Ảnh có chứa cây, con đường, ngoài trời&#10;&#10;Mô tả được tạo tự động">
            <a:extLst>
              <a:ext uri="{FF2B5EF4-FFF2-40B4-BE49-F238E27FC236}">
                <a16:creationId xmlns:a16="http://schemas.microsoft.com/office/drawing/2014/main" id="{6AEE316C-3F28-4132-999C-568D76FCC63E}"/>
              </a:ext>
            </a:extLst>
          </p:cNvPr>
          <p:cNvPicPr>
            <a:picLocks noChangeAspect="1"/>
          </p:cNvPicPr>
          <p:nvPr userDrawn="1"/>
        </p:nvPicPr>
        <p:blipFill rotWithShape="1">
          <a:blip r:embed="rId2">
            <a:alphaModFix amt="20000"/>
            <a:extLst>
              <a:ext uri="{28A0092B-C50C-407E-A947-70E740481C1C}">
                <a14:useLocalDpi xmlns:a14="http://schemas.microsoft.com/office/drawing/2010/main" val="0"/>
              </a:ext>
            </a:extLst>
          </a:blip>
          <a:srcRect t="21615" r="-2" b="14523"/>
          <a:stretch/>
        </p:blipFill>
        <p:spPr>
          <a:xfrm>
            <a:off x="245549" y="255583"/>
            <a:ext cx="11700901" cy="6380480"/>
          </a:xfrm>
          <a:prstGeom prst="rect">
            <a:avLst/>
          </a:prstGeom>
        </p:spPr>
      </p:pic>
      <p:pic>
        <p:nvPicPr>
          <p:cNvPr id="10" name="Hình ảnh 9" descr="Ảnh có chứa văn bản&#10;&#10;Mô tả được tạo tự động">
            <a:extLst>
              <a:ext uri="{FF2B5EF4-FFF2-40B4-BE49-F238E27FC236}">
                <a16:creationId xmlns:a16="http://schemas.microsoft.com/office/drawing/2014/main" id="{1A7CAFA8-1B61-4C0D-B3AD-9AE8619A9DB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84301" y="344779"/>
            <a:ext cx="3853019" cy="1069340"/>
          </a:xfrm>
          <a:prstGeom prst="rect">
            <a:avLst/>
          </a:prstGeom>
        </p:spPr>
      </p:pic>
    </p:spTree>
    <p:extLst>
      <p:ext uri="{BB962C8B-B14F-4D97-AF65-F5344CB8AC3E}">
        <p14:creationId xmlns:p14="http://schemas.microsoft.com/office/powerpoint/2010/main" val="3401286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Vertical Text Placeholder 2"/>
          <p:cNvSpPr>
            <a:spLocks noGrp="1"/>
          </p:cNvSpPr>
          <p:nvPr>
            <p:ph type="body" orient="vert" idx="1"/>
          </p:nvPr>
        </p:nvSpPr>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0EAB2E14-027D-484B-9BDC-8D57A639FDF5}" type="datetime1">
              <a:rPr lang="en-US" smtClean="0"/>
              <a:t>11/6/2024</a:t>
            </a:fld>
            <a:endParaRPr lang="en-US" dirty="0"/>
          </a:p>
        </p:txBody>
      </p:sp>
      <p:sp>
        <p:nvSpPr>
          <p:cNvPr id="5" name="Footer Placeholder 4"/>
          <p:cNvSpPr>
            <a:spLocks noGrp="1"/>
          </p:cNvSpPr>
          <p:nvPr>
            <p:ph type="ftr" sz="quarter" idx="11"/>
          </p:nvPr>
        </p:nvSpPr>
        <p:spPr/>
        <p:txBody>
          <a:bodyPr/>
          <a:lstStyle/>
          <a:p>
            <a:endParaRPr lang="en-US">
              <a:solidFill>
                <a:srgbClr val="FFFFFF"/>
              </a:solidFill>
            </a:endParaRPr>
          </a:p>
        </p:txBody>
      </p:sp>
      <p:sp>
        <p:nvSpPr>
          <p:cNvPr id="6" name="Slide Number Placeholder 5"/>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343758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vi-VN"/>
              <a:t>Bấm để sửa kiểu tiêu đề Bản cái</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B1674746-3F54-4551-B665-040E2DFA898B}" type="datetime1">
              <a:rPr lang="en-US" smtClean="0"/>
              <a:t>11/6/2024</a:t>
            </a:fld>
            <a:endParaRPr lang="en-US" dirty="0"/>
          </a:p>
        </p:txBody>
      </p:sp>
      <p:sp>
        <p:nvSpPr>
          <p:cNvPr id="5" name="Footer Placeholder 4"/>
          <p:cNvSpPr>
            <a:spLocks noGrp="1"/>
          </p:cNvSpPr>
          <p:nvPr>
            <p:ph type="ftr" sz="quarter" idx="11"/>
          </p:nvPr>
        </p:nvSpPr>
        <p:spPr/>
        <p:txBody>
          <a:bodyPr/>
          <a:lstStyle/>
          <a:p>
            <a:endParaRPr lang="en-US">
              <a:solidFill>
                <a:srgbClr val="FFFFFF"/>
              </a:solidFill>
            </a:endParaRPr>
          </a:p>
        </p:txBody>
      </p:sp>
      <p:sp>
        <p:nvSpPr>
          <p:cNvPr id="6" name="Slide Number Placeholder 5"/>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116555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EBA507D8-1DC4-445F-B5A6-157D1F14F2D3}" type="datetime1">
              <a:rPr lang="en-US" smtClean="0"/>
              <a:t>11/6/2024</a:t>
            </a:fld>
            <a:endParaRPr lang="en-US" dirty="0"/>
          </a:p>
        </p:txBody>
      </p:sp>
      <p:sp>
        <p:nvSpPr>
          <p:cNvPr id="5" name="Footer Placeholder 4"/>
          <p:cNvSpPr>
            <a:spLocks noGrp="1"/>
          </p:cNvSpPr>
          <p:nvPr>
            <p:ph type="ftr" sz="quarter" idx="11"/>
          </p:nvPr>
        </p:nvSpPr>
        <p:spPr/>
        <p:txBody>
          <a:bodyPr/>
          <a:lstStyle/>
          <a:p>
            <a:endParaRPr lang="en-US">
              <a:solidFill>
                <a:srgbClr val="FFFFFF"/>
              </a:solidFill>
            </a:endParaRPr>
          </a:p>
        </p:txBody>
      </p:sp>
      <p:sp>
        <p:nvSpPr>
          <p:cNvPr id="6" name="Slide Number Placeholder 5"/>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1425730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vi-VN"/>
              <a:t>Bấm để sửa kiểu tiêu đề Bản cái</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Bấm để chỉnh sửa kiểu văn bản của Bản cái</a:t>
            </a:r>
          </a:p>
        </p:txBody>
      </p:sp>
      <p:sp>
        <p:nvSpPr>
          <p:cNvPr id="4" name="Date Placeholder 3"/>
          <p:cNvSpPr>
            <a:spLocks noGrp="1"/>
          </p:cNvSpPr>
          <p:nvPr>
            <p:ph type="dt" sz="half" idx="10"/>
          </p:nvPr>
        </p:nvSpPr>
        <p:spPr/>
        <p:txBody>
          <a:bodyPr/>
          <a:lstStyle/>
          <a:p>
            <a:fld id="{653F2919-A560-40FC-A708-2FE7C1FB4B89}" type="datetime1">
              <a:rPr lang="en-US" smtClean="0"/>
              <a:t>11/6/2024</a:t>
            </a:fld>
            <a:endParaRPr lang="en-US" dirty="0"/>
          </a:p>
        </p:txBody>
      </p:sp>
      <p:sp>
        <p:nvSpPr>
          <p:cNvPr id="5" name="Footer Placeholder 4"/>
          <p:cNvSpPr>
            <a:spLocks noGrp="1"/>
          </p:cNvSpPr>
          <p:nvPr>
            <p:ph type="ftr" sz="quarter" idx="11"/>
          </p:nvPr>
        </p:nvSpPr>
        <p:spPr/>
        <p:txBody>
          <a:bodyPr/>
          <a:lstStyle/>
          <a:p>
            <a:endParaRPr lang="en-US">
              <a:solidFill>
                <a:srgbClr val="FFFFFF"/>
              </a:solidFill>
            </a:endParaRPr>
          </a:p>
        </p:txBody>
      </p:sp>
      <p:sp>
        <p:nvSpPr>
          <p:cNvPr id="6" name="Slide Number Placeholder 5"/>
          <p:cNvSpPr>
            <a:spLocks noGrp="1"/>
          </p:cNvSpPr>
          <p:nvPr>
            <p:ph type="sldNum" sz="quarter" idx="12"/>
          </p:nvPr>
        </p:nvSpPr>
        <p:spPr/>
        <p:txBody>
          <a:bodyPr/>
          <a:lstStyle/>
          <a:p>
            <a:fld id="{28844951-7827-47D4-8276-7DDE1FA7D85A}" type="slidenum">
              <a:rPr lang="en-US" smtClean="0"/>
              <a:pPr/>
              <a:t>‹#›</a:t>
            </a:fld>
            <a:endParaRPr lang="en-US"/>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4966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Date Placeholder 4"/>
          <p:cNvSpPr>
            <a:spLocks noGrp="1"/>
          </p:cNvSpPr>
          <p:nvPr>
            <p:ph type="dt" sz="half" idx="10"/>
          </p:nvPr>
        </p:nvSpPr>
        <p:spPr/>
        <p:txBody>
          <a:bodyPr/>
          <a:lstStyle/>
          <a:p>
            <a:fld id="{9B81A41A-B7CF-40A0-AE93-8A7D14E20BBC}" type="datetime1">
              <a:rPr lang="en-US" smtClean="0"/>
              <a:t>11/6/2024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7" name="Slide Number Placeholder 6"/>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424436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vi-VN"/>
              <a:t>Bấm để sửa kiểu tiêu đề Bản cái</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7" name="Date Placeholder 6"/>
          <p:cNvSpPr>
            <a:spLocks noGrp="1"/>
          </p:cNvSpPr>
          <p:nvPr>
            <p:ph type="dt" sz="half" idx="10"/>
          </p:nvPr>
        </p:nvSpPr>
        <p:spPr/>
        <p:txBody>
          <a:bodyPr/>
          <a:lstStyle/>
          <a:p>
            <a:fld id="{6C4624B2-646F-418F-9FB9-74E08525EB59}" type="datetime1">
              <a:rPr lang="en-US" smtClean="0"/>
              <a:t>11/6/2024</a:t>
            </a:fld>
            <a:endParaRPr lang="en-US" dirty="0"/>
          </a:p>
        </p:txBody>
      </p:sp>
      <p:sp>
        <p:nvSpPr>
          <p:cNvPr id="8" name="Footer Placeholder 7"/>
          <p:cNvSpPr>
            <a:spLocks noGrp="1"/>
          </p:cNvSpPr>
          <p:nvPr>
            <p:ph type="ftr" sz="quarter" idx="11"/>
          </p:nvPr>
        </p:nvSpPr>
        <p:spPr/>
        <p:txBody>
          <a:bodyPr/>
          <a:lstStyle/>
          <a:p>
            <a:endParaRPr lang="en-US">
              <a:solidFill>
                <a:srgbClr val="FFFFFF"/>
              </a:solidFill>
            </a:endParaRPr>
          </a:p>
        </p:txBody>
      </p:sp>
      <p:sp>
        <p:nvSpPr>
          <p:cNvPr id="9" name="Slide Number Placeholder 8"/>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344890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Date Placeholder 2"/>
          <p:cNvSpPr>
            <a:spLocks noGrp="1"/>
          </p:cNvSpPr>
          <p:nvPr>
            <p:ph type="dt" sz="half" idx="10"/>
          </p:nvPr>
        </p:nvSpPr>
        <p:spPr/>
        <p:txBody>
          <a:bodyPr/>
          <a:lstStyle/>
          <a:p>
            <a:fld id="{DA0E2F41-3B9A-465C-B48A-AE276D5C6470}" type="datetime1">
              <a:rPr lang="en-US" smtClean="0"/>
              <a:t>11/6/2024</a:t>
            </a:fld>
            <a:endParaRPr lang="en-US" dirty="0"/>
          </a:p>
        </p:txBody>
      </p:sp>
      <p:sp>
        <p:nvSpPr>
          <p:cNvPr id="4" name="Footer Placeholder 3"/>
          <p:cNvSpPr>
            <a:spLocks noGrp="1"/>
          </p:cNvSpPr>
          <p:nvPr>
            <p:ph type="ftr" sz="quarter" idx="11"/>
          </p:nvPr>
        </p:nvSpPr>
        <p:spPr/>
        <p:txBody>
          <a:bodyPr/>
          <a:lstStyle/>
          <a:p>
            <a:endParaRPr lang="en-US">
              <a:solidFill>
                <a:srgbClr val="FFFFFF"/>
              </a:solidFill>
            </a:endParaRPr>
          </a:p>
        </p:txBody>
      </p:sp>
      <p:sp>
        <p:nvSpPr>
          <p:cNvPr id="5" name="Slide Number Placeholder 4"/>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2824454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75A50F-3C2C-4898-A403-24F6E406EE71}" type="datetime1">
              <a:rPr lang="en-US" smtClean="0"/>
              <a:t>11/6/2024</a:t>
            </a:fld>
            <a:endParaRPr lang="en-US" dirty="0"/>
          </a:p>
        </p:txBody>
      </p:sp>
      <p:sp>
        <p:nvSpPr>
          <p:cNvPr id="3" name="Footer Placeholder 2"/>
          <p:cNvSpPr>
            <a:spLocks noGrp="1"/>
          </p:cNvSpPr>
          <p:nvPr>
            <p:ph type="ftr" sz="quarter" idx="11"/>
          </p:nvPr>
        </p:nvSpPr>
        <p:spPr/>
        <p:txBody>
          <a:bodyPr/>
          <a:lstStyle/>
          <a:p>
            <a:endParaRPr lang="en-US">
              <a:solidFill>
                <a:srgbClr val="FFFFFF"/>
              </a:solidFill>
            </a:endParaRPr>
          </a:p>
        </p:txBody>
      </p:sp>
      <p:sp>
        <p:nvSpPr>
          <p:cNvPr id="4" name="Slide Number Placeholder 3"/>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2417936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vi-VN"/>
              <a:t>Bấm để sửa kiểu tiêu đề Bản cái</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A1DC3EE-A861-4811-B85D-A029FF0CF895}" type="datetime1">
              <a:rPr lang="en-US" smtClean="0"/>
              <a:t>11/6/2024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7" name="Slide Number Placeholder 6"/>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280441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vi-VN"/>
              <a:t>Bấm biểu tượng để thêm hình ảnh</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DD76118A-2BE7-40AF-AC4B-B6C3D53FF7FB}" type="datetime1">
              <a:rPr lang="en-US" smtClean="0"/>
              <a:t>11/6/2024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7" name="Slide Number Placeholder 6"/>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156163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vi-VN" dirty="0"/>
              <a:t>Bấm để sửa kiểu tiêu đề Bản cái</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latin typeface="Times New Roman" panose="02020603050405020304" pitchFamily="18" charset="0"/>
                <a:cs typeface="Times New Roman" panose="02020603050405020304" pitchFamily="18" charset="0"/>
              </a:defRPr>
            </a:lvl1pPr>
          </a:lstStyle>
          <a:p>
            <a:fld id="{47403A70-63A8-49A6-A19C-F3D6FA211D14}" type="datetime1">
              <a:rPr lang="en-US" smtClean="0"/>
              <a:t>11/6/2024</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latin typeface="Times New Roman" panose="02020603050405020304" pitchFamily="18" charset="0"/>
                <a:cs typeface="Times New Roman" panose="02020603050405020304" pitchFamily="18" charset="0"/>
              </a:defRPr>
            </a:lvl1pPr>
          </a:lstStyle>
          <a:p>
            <a:endParaRPr lang="en-US">
              <a:solidFill>
                <a:srgbClr val="FFFFFF"/>
              </a:solidFill>
            </a:endParaRPr>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latin typeface="Times New Roman" panose="02020603050405020304" pitchFamily="18" charset="0"/>
                <a:cs typeface="Times New Roman" panose="02020603050405020304" pitchFamily="18" charset="0"/>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3668575058"/>
      </p:ext>
    </p:extLst>
  </p:cSld>
  <p:clrMap bg1="lt1" tx1="dk1" bg2="lt2" tx2="dk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Lst>
  <p:hf hdr="0" ftr="0" dt="0"/>
  <p:txStyles>
    <p:titleStyle>
      <a:lvl1pPr algn="l" defTabSz="914400" rtl="0" eaLnBrk="1" latinLnBrk="0" hangingPunct="1">
        <a:lnSpc>
          <a:spcPct val="90000"/>
        </a:lnSpc>
        <a:spcBef>
          <a:spcPct val="0"/>
        </a:spcBef>
        <a:buNone/>
        <a:defRPr sz="4400" kern="1200">
          <a:solidFill>
            <a:schemeClr val="accent1"/>
          </a:solidFill>
          <a:latin typeface="Times New Roman" panose="02020603050405020304" pitchFamily="18" charset="0"/>
          <a:ea typeface="+mj-ea"/>
          <a:cs typeface="Times New Roman" panose="02020603050405020304" pitchFamily="18" charset="0"/>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Times New Roman" panose="02020603050405020304" pitchFamily="18" charset="0"/>
          <a:ea typeface="+mn-ea"/>
          <a:cs typeface="Times New Roman" panose="02020603050405020304" pitchFamily="18" charset="0"/>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Times New Roman" panose="02020603050405020304" pitchFamily="18" charset="0"/>
          <a:ea typeface="+mn-ea"/>
          <a:cs typeface="Times New Roman" panose="02020603050405020304" pitchFamily="18" charset="0"/>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Times New Roman" panose="02020603050405020304" pitchFamily="18" charset="0"/>
          <a:ea typeface="+mn-ea"/>
          <a:cs typeface="Times New Roman" panose="02020603050405020304" pitchFamily="18" charset="0"/>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Times New Roman" panose="02020603050405020304" pitchFamily="18" charset="0"/>
          <a:ea typeface="+mn-ea"/>
          <a:cs typeface="Times New Roman" panose="02020603050405020304" pitchFamily="18" charset="0"/>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Times New Roman" panose="02020603050405020304" pitchFamily="18" charset="0"/>
          <a:ea typeface="+mn-ea"/>
          <a:cs typeface="Times New Roman" panose="02020603050405020304" pitchFamily="18" charset="0"/>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6.mp4"/><Relationship Id="rId7" Type="http://schemas.openxmlformats.org/officeDocument/2006/relationships/image" Target="../media/image15.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14.png"/><Relationship Id="rId5" Type="http://schemas.openxmlformats.org/officeDocument/2006/relationships/slideLayout" Target="../slideLayouts/slideLayout7.xml"/><Relationship Id="rId4" Type="http://schemas.openxmlformats.org/officeDocument/2006/relationships/video" Target="../media/media6.mp4"/></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p5js.org/community/" TargetMode="Externa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3" Type="http://schemas.openxmlformats.org/officeDocument/2006/relationships/image" Target="../media/image19.png"/><Relationship Id="rId7" Type="http://schemas.openxmlformats.org/officeDocument/2006/relationships/hyperlink" Target="https://editor.p5js.org/" TargetMode="External"/><Relationship Id="rId12"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25.png"/><Relationship Id="rId5" Type="http://schemas.openxmlformats.org/officeDocument/2006/relationships/image" Target="../media/image21.png"/><Relationship Id="rId15" Type="http://schemas.openxmlformats.org/officeDocument/2006/relationships/image" Target="../media/image29.png"/><Relationship Id="rId10" Type="http://schemas.openxmlformats.org/officeDocument/2006/relationships/image" Target="../media/image24.png"/><Relationship Id="rId4" Type="http://schemas.openxmlformats.org/officeDocument/2006/relationships/image" Target="../media/image20.png"/><Relationship Id="rId9" Type="http://schemas.openxmlformats.org/officeDocument/2006/relationships/image" Target="../media/image23.png"/><Relationship Id="rId14" Type="http://schemas.openxmlformats.org/officeDocument/2006/relationships/image" Target="../media/image28.png"/></Relationships>
</file>

<file path=ppt/slides/_rels/slide13.xml.rels><?xml version="1.0" encoding="UTF-8" standalone="yes"?>
<Relationships xmlns="http://schemas.openxmlformats.org/package/2006/relationships"><Relationship Id="rId8" Type="http://schemas.openxmlformats.org/officeDocument/2006/relationships/hyperlink" Target="https://marketplace.visualstudio.com/items?itemName=samplavigne.p5-vscode" TargetMode="External"/><Relationship Id="rId13" Type="http://schemas.openxmlformats.org/officeDocument/2006/relationships/image" Target="../media/image26.png"/><Relationship Id="rId3" Type="http://schemas.openxmlformats.org/officeDocument/2006/relationships/image" Target="../media/image19.png"/><Relationship Id="rId7" Type="http://schemas.openxmlformats.org/officeDocument/2006/relationships/image" Target="../media/image30.png"/><Relationship Id="rId12" Type="http://schemas.openxmlformats.org/officeDocument/2006/relationships/image" Target="../media/image25.png"/><Relationship Id="rId2" Type="http://schemas.openxmlformats.org/officeDocument/2006/relationships/notesSlide" Target="../notesSlides/notesSlide3.xml"/><Relationship Id="rId16"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24.png"/><Relationship Id="rId5" Type="http://schemas.openxmlformats.org/officeDocument/2006/relationships/image" Target="../media/image21.png"/><Relationship Id="rId15" Type="http://schemas.openxmlformats.org/officeDocument/2006/relationships/image" Target="../media/image28.png"/><Relationship Id="rId10" Type="http://schemas.openxmlformats.org/officeDocument/2006/relationships/image" Target="../media/image23.png"/><Relationship Id="rId4" Type="http://schemas.openxmlformats.org/officeDocument/2006/relationships/image" Target="../media/image20.png"/><Relationship Id="rId9" Type="http://schemas.openxmlformats.org/officeDocument/2006/relationships/image" Target="../media/image22.png"/><Relationship Id="rId14"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p5js.org/reference/"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s://p5js.org/reference/"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hyperlink" Target="https://p5js.org/reference/"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8.png"/><Relationship Id="rId7" Type="http://schemas.openxmlformats.org/officeDocument/2006/relationships/image" Target="../media/image42.png"/><Relationship Id="rId2" Type="http://schemas.openxmlformats.org/officeDocument/2006/relationships/image" Target="../media/image39.png"/><Relationship Id="rId1" Type="http://schemas.openxmlformats.org/officeDocument/2006/relationships/slideLayout" Target="../slideLayouts/slideLayout7.xml"/><Relationship Id="rId6" Type="http://schemas.openxmlformats.org/officeDocument/2006/relationships/image" Target="../media/image41.png"/><Relationship Id="rId11" Type="http://schemas.openxmlformats.org/officeDocument/2006/relationships/image" Target="../media/image46.png"/><Relationship Id="rId5" Type="http://schemas.openxmlformats.org/officeDocument/2006/relationships/image" Target="../media/image40.png"/><Relationship Id="rId10" Type="http://schemas.openxmlformats.org/officeDocument/2006/relationships/image" Target="../media/image45.png"/><Relationship Id="rId4" Type="http://schemas.openxmlformats.org/officeDocument/2006/relationships/image" Target="../media/image6.png"/><Relationship Id="rId9" Type="http://schemas.openxmlformats.org/officeDocument/2006/relationships/image" Target="../media/image44.png"/></Relationships>
</file>

<file path=ppt/slides/_rels/slide25.xml.rels><?xml version="1.0" encoding="UTF-8" standalone="yes"?>
<Relationships xmlns="http://schemas.openxmlformats.org/package/2006/relationships"><Relationship Id="rId3" Type="http://schemas.openxmlformats.org/officeDocument/2006/relationships/hyperlink" Target="https://p5-demos.glitch.me/" TargetMode="External"/><Relationship Id="rId2" Type="http://schemas.openxmlformats.org/officeDocument/2006/relationships/hyperlink" Target="https://p5js.org/examples/" TargetMode="External"/><Relationship Id="rId1" Type="http://schemas.openxmlformats.org/officeDocument/2006/relationships/slideLayout" Target="../slideLayouts/slideLayout7.xml"/><Relationship Id="rId6" Type="http://schemas.openxmlformats.org/officeDocument/2006/relationships/hyperlink" Target="https://www.youtube.com/watch?v=gGvYq6baFiQ" TargetMode="External"/><Relationship Id="rId5" Type="http://schemas.openxmlformats.org/officeDocument/2006/relationships/hyperlink" Target="https://processing.org/" TargetMode="External"/><Relationship Id="rId4" Type="http://schemas.openxmlformats.org/officeDocument/2006/relationships/hyperlink" Target="https://p5js.org/"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 Id="rId9" Type="http://schemas.openxmlformats.org/officeDocument/2006/relationships/image" Target="../media/image38.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hyperlink" Target="https://editor.p5js.org/pattvira/sketches/oKqjZ0a5l" TargetMode="External"/><Relationship Id="rId3" Type="http://schemas.microsoft.com/office/2007/relationships/media" Target="../media/media2.mp4"/><Relationship Id="rId7" Type="http://schemas.openxmlformats.org/officeDocument/2006/relationships/image" Target="../media/image1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0.png"/><Relationship Id="rId5" Type="http://schemas.openxmlformats.org/officeDocument/2006/relationships/slideLayout" Target="../slideLayouts/slideLayout2.xml"/><Relationship Id="rId4" Type="http://schemas.openxmlformats.org/officeDocument/2006/relationships/video" Target="../media/media2.mp4"/><Relationship Id="rId9" Type="http://schemas.openxmlformats.org/officeDocument/2006/relationships/hyperlink" Target="https://editor.p5js.org/pattvira/sketches/4BroUvdr8"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editor.p5js.org/BarneyCodes/sketches/WWNG88FHr" TargetMode="External"/><Relationship Id="rId3" Type="http://schemas.microsoft.com/office/2007/relationships/media" Target="../media/media4.mp4"/><Relationship Id="rId7" Type="http://schemas.openxmlformats.org/officeDocument/2006/relationships/image" Target="../media/image13.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2.png"/><Relationship Id="rId5" Type="http://schemas.openxmlformats.org/officeDocument/2006/relationships/slideLayout" Target="../slideLayouts/slideLayout7.xml"/><Relationship Id="rId10" Type="http://schemas.openxmlformats.org/officeDocument/2006/relationships/hyperlink" Target="https://editor.p5js.org/p5/sketches/3D:_sine_cosine_in_3D" TargetMode="External"/><Relationship Id="rId4" Type="http://schemas.openxmlformats.org/officeDocument/2006/relationships/video" Target="../media/media4.mp4"/><Relationship Id="rId9" Type="http://schemas.openxmlformats.org/officeDocument/2006/relationships/hyperlink" Target="https://editor.p5js.org/p5/sketches/3D:_shader_using_webca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cxnSp>
        <p:nvCxnSpPr>
          <p:cNvPr id="34" name="Straight Connector 33">
            <a:extLst>
              <a:ext uri="{FF2B5EF4-FFF2-40B4-BE49-F238E27FC236}">
                <a16:creationId xmlns:a16="http://schemas.microsoft.com/office/drawing/2014/main" id="{D6F53A17-44F6-4EAD-8FF6-1A78E1244A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462458"/>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iêu đề 1">
            <a:extLst>
              <a:ext uri="{FF2B5EF4-FFF2-40B4-BE49-F238E27FC236}">
                <a16:creationId xmlns:a16="http://schemas.microsoft.com/office/drawing/2014/main" id="{92A3C7A3-275C-4AB5-B964-F79D0B0F97E8}"/>
              </a:ext>
            </a:extLst>
          </p:cNvPr>
          <p:cNvSpPr>
            <a:spLocks noGrp="1"/>
          </p:cNvSpPr>
          <p:nvPr>
            <p:ph type="ctrTitle"/>
          </p:nvPr>
        </p:nvSpPr>
        <p:spPr>
          <a:xfrm>
            <a:off x="1207416" y="3839411"/>
            <a:ext cx="9966960" cy="1325880"/>
          </a:xfrm>
          <a:effectLst>
            <a:outerShdw blurRad="50800" dist="38100" dir="2700000" algn="tl" rotWithShape="0">
              <a:prstClr val="black">
                <a:alpha val="40000"/>
              </a:prstClr>
            </a:outerShdw>
          </a:effectLst>
        </p:spPr>
        <p:txBody>
          <a:bodyPr>
            <a:noAutofit/>
          </a:bodyPr>
          <a:lstStyle/>
          <a:p>
            <a:r>
              <a:rPr lang="en-US" sz="3200">
                <a:solidFill>
                  <a:srgbClr val="FFC000"/>
                </a:solidFill>
                <a:latin typeface="Aptos" panose="020B0004020202020204" pitchFamily="34" charset="0"/>
              </a:rPr>
              <a:t>TÌM HIỂU</a:t>
            </a:r>
            <a:br>
              <a:rPr lang="en-US" sz="3200">
                <a:solidFill>
                  <a:srgbClr val="FFC000"/>
                </a:solidFill>
                <a:latin typeface="Aptos" panose="020B0004020202020204" pitchFamily="34" charset="0"/>
              </a:rPr>
            </a:br>
            <a:r>
              <a:rPr lang="en-US" sz="3200">
                <a:solidFill>
                  <a:srgbClr val="FFFF00"/>
                </a:solidFill>
                <a:latin typeface="Aptos" panose="020B0004020202020204" pitchFamily="34" charset="0"/>
              </a:rPr>
              <a:t>THƯ VIỆN ĐỒ HỌA P5.JS</a:t>
            </a:r>
            <a:endParaRPr lang="vi-VN" sz="3200" dirty="0">
              <a:solidFill>
                <a:srgbClr val="FFFF00"/>
              </a:solidFill>
              <a:latin typeface="Aptos" panose="020B0004020202020204" pitchFamily="34" charset="0"/>
            </a:endParaRPr>
          </a:p>
        </p:txBody>
      </p:sp>
      <p:sp>
        <p:nvSpPr>
          <p:cNvPr id="3" name="Tiêu đề phụ 2">
            <a:extLst>
              <a:ext uri="{FF2B5EF4-FFF2-40B4-BE49-F238E27FC236}">
                <a16:creationId xmlns:a16="http://schemas.microsoft.com/office/drawing/2014/main" id="{7997C000-BA19-40A1-A1E0-62886B25476E}"/>
              </a:ext>
            </a:extLst>
          </p:cNvPr>
          <p:cNvSpPr>
            <a:spLocks noGrp="1"/>
          </p:cNvSpPr>
          <p:nvPr>
            <p:ph type="subTitle" idx="1"/>
          </p:nvPr>
        </p:nvSpPr>
        <p:spPr>
          <a:xfrm>
            <a:off x="1580281" y="5558336"/>
            <a:ext cx="9221229" cy="1033571"/>
          </a:xfrm>
          <a:effectLst>
            <a:outerShdw blurRad="50800" dist="38100" dir="2700000" algn="tl" rotWithShape="0">
              <a:prstClr val="black">
                <a:alpha val="40000"/>
              </a:prstClr>
            </a:outerShdw>
          </a:effectLst>
        </p:spPr>
        <p:txBody>
          <a:bodyPr>
            <a:normAutofit/>
          </a:bodyPr>
          <a:lstStyle/>
          <a:p>
            <a:r>
              <a:rPr lang="en-US" sz="2000" dirty="0">
                <a:solidFill>
                  <a:srgbClr val="00FFFF"/>
                </a:solidFill>
                <a:latin typeface="Aptos" panose="020B0004020202020204" pitchFamily="34" charset="0"/>
                <a:ea typeface="Tahoma" panose="020B0604030504040204" pitchFamily="34" charset="0"/>
                <a:cs typeface="Tahoma" panose="020B0604030504040204" pitchFamily="34" charset="0"/>
              </a:rPr>
              <a:t>GVHD: </a:t>
            </a:r>
            <a:r>
              <a:rPr lang="en-US" sz="2000" dirty="0" err="1">
                <a:solidFill>
                  <a:srgbClr val="00FFFF"/>
                </a:solidFill>
                <a:latin typeface="Aptos" panose="020B0004020202020204" pitchFamily="34" charset="0"/>
                <a:ea typeface="Tahoma" panose="020B0604030504040204" pitchFamily="34" charset="0"/>
                <a:cs typeface="Tahoma" panose="020B0604030504040204" pitchFamily="34" charset="0"/>
              </a:rPr>
              <a:t>ThS</a:t>
            </a:r>
            <a:r>
              <a:rPr lang="en-US" sz="2000" dirty="0">
                <a:solidFill>
                  <a:srgbClr val="00FFFF"/>
                </a:solidFill>
                <a:latin typeface="Aptos" panose="020B0004020202020204" pitchFamily="34" charset="0"/>
                <a:ea typeface="Tahoma" panose="020B0604030504040204" pitchFamily="34" charset="0"/>
                <a:cs typeface="Tahoma" panose="020B0604030504040204" pitchFamily="34" charset="0"/>
              </a:rPr>
              <a:t>. </a:t>
            </a:r>
            <a:r>
              <a:rPr lang="en-US" sz="2000" b="1" dirty="0">
                <a:solidFill>
                  <a:srgbClr val="00FFFF"/>
                </a:solidFill>
                <a:latin typeface="Aptos" panose="020B0004020202020204" pitchFamily="34" charset="0"/>
                <a:ea typeface="Tahoma" panose="020B0604030504040204" pitchFamily="34" charset="0"/>
                <a:cs typeface="Tahoma" panose="020B0604030504040204" pitchFamily="34" charset="0"/>
              </a:rPr>
              <a:t>Trần Thị Hồng Yến</a:t>
            </a:r>
          </a:p>
          <a:p>
            <a:r>
              <a:rPr lang="en-US" sz="1800" dirty="0">
                <a:latin typeface="Aptos" panose="020B0004020202020204" pitchFamily="34" charset="0"/>
                <a:ea typeface="Tahoma" panose="020B0604030504040204" pitchFamily="34" charset="0"/>
                <a:cs typeface="Tahoma" panose="020B0604030504040204" pitchFamily="34" charset="0"/>
              </a:rPr>
              <a:t>SVTH1: </a:t>
            </a:r>
            <a:r>
              <a:rPr lang="en-US" sz="1800" b="1" dirty="0" err="1">
                <a:latin typeface="Aptos" panose="020B0004020202020204" pitchFamily="34" charset="0"/>
                <a:ea typeface="Tahoma" panose="020B0604030504040204" pitchFamily="34" charset="0"/>
                <a:cs typeface="Tahoma" panose="020B0604030504040204" pitchFamily="34" charset="0"/>
              </a:rPr>
              <a:t>Phạm</a:t>
            </a:r>
            <a:r>
              <a:rPr lang="en-US" sz="1800" b="1" dirty="0">
                <a:latin typeface="Aptos" panose="020B0004020202020204" pitchFamily="34" charset="0"/>
                <a:ea typeface="Tahoma" panose="020B0604030504040204" pitchFamily="34" charset="0"/>
                <a:cs typeface="Tahoma" panose="020B0604030504040204" pitchFamily="34" charset="0"/>
              </a:rPr>
              <a:t> </a:t>
            </a:r>
            <a:r>
              <a:rPr lang="en-US" sz="1800" b="1" dirty="0" err="1">
                <a:latin typeface="Aptos" panose="020B0004020202020204" pitchFamily="34" charset="0"/>
                <a:ea typeface="Tahoma" panose="020B0604030504040204" pitchFamily="34" charset="0"/>
                <a:cs typeface="Tahoma" panose="020B0604030504040204" pitchFamily="34" charset="0"/>
              </a:rPr>
              <a:t>Tuấn</a:t>
            </a:r>
            <a:r>
              <a:rPr lang="en-US" sz="1800" b="1" dirty="0">
                <a:latin typeface="Aptos" panose="020B0004020202020204" pitchFamily="34" charset="0"/>
                <a:ea typeface="Tahoma" panose="020B0604030504040204" pitchFamily="34" charset="0"/>
                <a:cs typeface="Tahoma" panose="020B0604030504040204" pitchFamily="34" charset="0"/>
              </a:rPr>
              <a:t> Anh</a:t>
            </a:r>
            <a:r>
              <a:rPr lang="en-US" sz="1800" b="1" dirty="0">
                <a:effectLst/>
                <a:latin typeface="Aptos" panose="020B0004020202020204" pitchFamily="34" charset="0"/>
                <a:ea typeface="Tahoma" panose="020B0604030504040204" pitchFamily="34" charset="0"/>
                <a:cs typeface="Tahoma" panose="020B0604030504040204" pitchFamily="34" charset="0"/>
              </a:rPr>
              <a:t> – </a:t>
            </a:r>
            <a:r>
              <a:rPr lang="en-US" sz="1800" b="1" dirty="0">
                <a:latin typeface="Aptos" panose="020B0004020202020204" pitchFamily="34" charset="0"/>
                <a:ea typeface="Tahoma" panose="020B0604030504040204" pitchFamily="34" charset="0"/>
                <a:cs typeface="Tahoma" panose="020B0604030504040204" pitchFamily="34" charset="0"/>
              </a:rPr>
              <a:t>21520147</a:t>
            </a:r>
            <a:r>
              <a:rPr lang="en-US" sz="1800" b="1" dirty="0">
                <a:effectLst/>
                <a:latin typeface="Aptos" panose="020B0004020202020204" pitchFamily="34" charset="0"/>
                <a:ea typeface="Tahoma" panose="020B0604030504040204" pitchFamily="34" charset="0"/>
                <a:cs typeface="Tahoma" panose="020B0604030504040204" pitchFamily="34" charset="0"/>
              </a:rPr>
              <a:t>		</a:t>
            </a:r>
            <a:r>
              <a:rPr lang="en-US" sz="1800" dirty="0">
                <a:latin typeface="Aptos" panose="020B0004020202020204" pitchFamily="34" charset="0"/>
                <a:ea typeface="Tahoma" panose="020B0604030504040204" pitchFamily="34" charset="0"/>
                <a:cs typeface="Tahoma" panose="020B0604030504040204" pitchFamily="34" charset="0"/>
              </a:rPr>
              <a:t> SVTH2: </a:t>
            </a:r>
            <a:r>
              <a:rPr lang="en-US" sz="1800" b="1" dirty="0">
                <a:latin typeface="Aptos" panose="020B0004020202020204" pitchFamily="34" charset="0"/>
                <a:ea typeface="Tahoma" panose="020B0604030504040204" pitchFamily="34" charset="0"/>
                <a:cs typeface="Tahoma" panose="020B0604030504040204" pitchFamily="34" charset="0"/>
              </a:rPr>
              <a:t>Nguyễn Thành Thiện Ân</a:t>
            </a:r>
            <a:r>
              <a:rPr lang="en-US" sz="1800" b="1" dirty="0">
                <a:effectLst/>
                <a:latin typeface="Aptos" panose="020B0004020202020204" pitchFamily="34" charset="0"/>
                <a:ea typeface="Tahoma" panose="020B0604030504040204" pitchFamily="34" charset="0"/>
                <a:cs typeface="Tahoma" panose="020B0604030504040204" pitchFamily="34" charset="0"/>
              </a:rPr>
              <a:t> – </a:t>
            </a:r>
            <a:r>
              <a:rPr lang="en-US" sz="1800" b="1" dirty="0">
                <a:latin typeface="Aptos" panose="020B0004020202020204" pitchFamily="34" charset="0"/>
                <a:ea typeface="Tahoma" panose="020B0604030504040204" pitchFamily="34" charset="0"/>
                <a:cs typeface="Tahoma" panose="020B0604030504040204" pitchFamily="34" charset="0"/>
              </a:rPr>
              <a:t>21521812</a:t>
            </a:r>
            <a:endParaRPr lang="en-US" sz="1800" b="1" dirty="0">
              <a:effectLst/>
              <a:latin typeface="Aptos" panose="020B0004020202020204" pitchFamily="34" charset="0"/>
              <a:ea typeface="Tahoma" panose="020B0604030504040204" pitchFamily="34" charset="0"/>
              <a:cs typeface="Tahoma" panose="020B0604030504040204" pitchFamily="34" charset="0"/>
            </a:endParaRPr>
          </a:p>
        </p:txBody>
      </p:sp>
      <p:sp>
        <p:nvSpPr>
          <p:cNvPr id="33" name="Tiêu đề 1">
            <a:extLst>
              <a:ext uri="{FF2B5EF4-FFF2-40B4-BE49-F238E27FC236}">
                <a16:creationId xmlns:a16="http://schemas.microsoft.com/office/drawing/2014/main" id="{CA529097-FE70-46BB-8C2B-ABAE082A9E6F}"/>
              </a:ext>
            </a:extLst>
          </p:cNvPr>
          <p:cNvSpPr txBox="1">
            <a:spLocks/>
          </p:cNvSpPr>
          <p:nvPr/>
        </p:nvSpPr>
        <p:spPr>
          <a:xfrm>
            <a:off x="1207416" y="2216364"/>
            <a:ext cx="9966960" cy="1325880"/>
          </a:xfrm>
          <a:prstGeom prst="rect">
            <a:avLst/>
          </a:prstGeom>
          <a:effectLst>
            <a:outerShdw blurRad="50800" dist="38100" dir="2700000" algn="tl" rotWithShape="0">
              <a:prstClr val="black">
                <a:alpha val="40000"/>
              </a:prstClr>
            </a:outerShdw>
          </a:effectLst>
        </p:spPr>
        <p:txBody>
          <a:bodyPr vert="horz" lIns="91440" tIns="45720" rIns="91440" bIns="45720" rtlCol="0" anchor="b">
            <a:noAutofit/>
          </a:bodyPr>
          <a:lstStyle>
            <a:lvl1pPr algn="ctr" defTabSz="914400" rtl="0" eaLnBrk="1" latinLnBrk="0" hangingPunct="1">
              <a:lnSpc>
                <a:spcPct val="85000"/>
              </a:lnSpc>
              <a:spcBef>
                <a:spcPct val="0"/>
              </a:spcBef>
              <a:buNone/>
              <a:defRPr sz="7200" b="1" kern="1200" cap="all" baseline="0">
                <a:solidFill>
                  <a:srgbClr val="FFFFFF"/>
                </a:solidFill>
                <a:latin typeface="+mj-lt"/>
                <a:ea typeface="+mj-ea"/>
                <a:cs typeface="+mj-cs"/>
              </a:defRPr>
            </a:lvl1pPr>
          </a:lstStyle>
          <a:p>
            <a:r>
              <a:rPr lang="en-US" sz="2800" dirty="0">
                <a:latin typeface="Aptos" panose="020B0004020202020204" pitchFamily="34" charset="0"/>
                <a:cs typeface="Times New Roman" panose="02020603050405020304" pitchFamily="18" charset="0"/>
              </a:rPr>
              <a:t>BÁO </a:t>
            </a:r>
            <a:r>
              <a:rPr lang="en-US" sz="2800">
                <a:latin typeface="Aptos" panose="020B0004020202020204" pitchFamily="34" charset="0"/>
                <a:cs typeface="Times New Roman" panose="02020603050405020304" pitchFamily="18" charset="0"/>
              </a:rPr>
              <a:t>CÁO SEMINAR</a:t>
            </a:r>
            <a:endParaRPr lang="en-US" sz="2800" dirty="0">
              <a:latin typeface="Aptos" panose="020B0004020202020204" pitchFamily="34" charset="0"/>
              <a:cs typeface="Times New Roman" panose="02020603050405020304" pitchFamily="18" charset="0"/>
            </a:endParaRPr>
          </a:p>
          <a:p>
            <a:r>
              <a:rPr lang="en-US" sz="3200" dirty="0">
                <a:latin typeface="Aptos" panose="020B0004020202020204" pitchFamily="34" charset="0"/>
                <a:cs typeface="Times New Roman" panose="02020603050405020304" pitchFamily="18" charset="0"/>
              </a:rPr>
              <a:t>CÔNG NGHỆ WEB </a:t>
            </a:r>
            <a:r>
              <a:rPr lang="en-US" sz="3200" dirty="0" err="1">
                <a:latin typeface="Aptos" panose="020B0004020202020204" pitchFamily="34" charset="0"/>
                <a:cs typeface="Times New Roman" panose="02020603050405020304" pitchFamily="18" charset="0"/>
              </a:rPr>
              <a:t>và</a:t>
            </a:r>
            <a:r>
              <a:rPr lang="en-US" sz="3200" dirty="0">
                <a:latin typeface="Aptos" panose="020B0004020202020204" pitchFamily="34" charset="0"/>
                <a:cs typeface="Times New Roman" panose="02020603050405020304" pitchFamily="18" charset="0"/>
              </a:rPr>
              <a:t> </a:t>
            </a:r>
            <a:r>
              <a:rPr lang="en-US" sz="3200" dirty="0" err="1">
                <a:latin typeface="Aptos" panose="020B0004020202020204" pitchFamily="34" charset="0"/>
                <a:cs typeface="Times New Roman" panose="02020603050405020304" pitchFamily="18" charset="0"/>
              </a:rPr>
              <a:t>ứng</a:t>
            </a:r>
            <a:r>
              <a:rPr lang="en-US" sz="3200" dirty="0">
                <a:latin typeface="Aptos" panose="020B0004020202020204" pitchFamily="34" charset="0"/>
                <a:cs typeface="Times New Roman" panose="02020603050405020304" pitchFamily="18" charset="0"/>
              </a:rPr>
              <a:t> </a:t>
            </a:r>
            <a:r>
              <a:rPr lang="en-US" sz="3200" dirty="0" err="1">
                <a:latin typeface="Aptos" panose="020B0004020202020204" pitchFamily="34" charset="0"/>
                <a:cs typeface="Times New Roman" panose="02020603050405020304" pitchFamily="18" charset="0"/>
              </a:rPr>
              <a:t>dụng</a:t>
            </a:r>
            <a:endParaRPr lang="vi-VN" sz="3200" dirty="0">
              <a:latin typeface="Aptos" panose="020B0004020202020204" pitchFamily="34" charset="0"/>
              <a:cs typeface="Times New Roman" panose="02020603050405020304" pitchFamily="18" charset="0"/>
            </a:endParaRPr>
          </a:p>
        </p:txBody>
      </p:sp>
      <p:sp>
        <p:nvSpPr>
          <p:cNvPr id="4" name="Hộp Văn bản 12">
            <a:extLst>
              <a:ext uri="{FF2B5EF4-FFF2-40B4-BE49-F238E27FC236}">
                <a16:creationId xmlns:a16="http://schemas.microsoft.com/office/drawing/2014/main" id="{65A2C5F2-7DFC-1E9F-DFC9-CEA4DB8AE801}"/>
              </a:ext>
            </a:extLst>
          </p:cNvPr>
          <p:cNvSpPr txBox="1"/>
          <p:nvPr/>
        </p:nvSpPr>
        <p:spPr>
          <a:xfrm>
            <a:off x="7289800" y="584117"/>
            <a:ext cx="4172313" cy="584775"/>
          </a:xfrm>
          <a:prstGeom prst="rect">
            <a:avLst/>
          </a:prstGeom>
          <a:noFill/>
        </p:spPr>
        <p:txBody>
          <a:bodyPr wrap="square">
            <a:spAutoFit/>
          </a:bodyPr>
          <a:lstStyle/>
          <a:p>
            <a:pPr algn="ctr"/>
            <a:r>
              <a:rPr lang="en-US" sz="1600" dirty="0">
                <a:solidFill>
                  <a:srgbClr val="002060"/>
                </a:solidFill>
                <a:latin typeface="Aptos" panose="020B0004020202020204" pitchFamily="34" charset="0"/>
                <a:ea typeface="Times New Roman" panose="02020603050405020304" pitchFamily="18" charset="0"/>
                <a:cs typeface="Times New Roman" panose="02020603050405020304" pitchFamily="18" charset="0"/>
              </a:rPr>
              <a:t>Khoa</a:t>
            </a:r>
            <a:r>
              <a:rPr lang="en-US" sz="1600" dirty="0">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rPr>
              <a:t>:</a:t>
            </a:r>
            <a:r>
              <a:rPr lang="en-US" sz="1600" b="1" dirty="0">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rPr>
              <a:t> </a:t>
            </a:r>
            <a:r>
              <a:rPr lang="en-US" sz="1600" b="1" dirty="0" err="1">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rPr>
              <a:t>Công</a:t>
            </a:r>
            <a:r>
              <a:rPr lang="en-US" sz="1600" b="1" dirty="0">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rPr>
              <a:t> </a:t>
            </a:r>
            <a:r>
              <a:rPr lang="en-US" sz="1600" b="1" dirty="0" err="1">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rPr>
              <a:t>Nghệ</a:t>
            </a:r>
            <a:r>
              <a:rPr lang="en-US" sz="1600" b="1" dirty="0">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rPr>
              <a:t> </a:t>
            </a:r>
            <a:r>
              <a:rPr lang="en-US" sz="1600" b="1" dirty="0" err="1">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rPr>
              <a:t>Phần</a:t>
            </a:r>
            <a:r>
              <a:rPr lang="en-US" sz="1600" b="1" dirty="0">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rPr>
              <a:t> </a:t>
            </a:r>
            <a:r>
              <a:rPr lang="en-US" sz="1600" b="1" dirty="0" err="1">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rPr>
              <a:t>Mềm</a:t>
            </a:r>
            <a:endParaRPr lang="en-US" sz="1600" b="1" dirty="0">
              <a:solidFill>
                <a:srgbClr val="002060"/>
              </a:solidFill>
              <a:effectLst/>
              <a:latin typeface="Aptos" panose="020B0004020202020204" pitchFamily="34" charset="0"/>
              <a:ea typeface="Times New Roman" panose="02020603050405020304" pitchFamily="18" charset="0"/>
              <a:cs typeface="Times New Roman" panose="02020603050405020304" pitchFamily="18" charset="0"/>
            </a:endParaRPr>
          </a:p>
          <a:p>
            <a:pPr algn="ctr"/>
            <a:r>
              <a:rPr lang="en-US" sz="1600" dirty="0" err="1">
                <a:solidFill>
                  <a:srgbClr val="002060"/>
                </a:solidFill>
                <a:latin typeface="Aptos" panose="020B0004020202020204" pitchFamily="34" charset="0"/>
              </a:rPr>
              <a:t>Lớp</a:t>
            </a:r>
            <a:r>
              <a:rPr lang="en-US" sz="1600" dirty="0">
                <a:solidFill>
                  <a:srgbClr val="002060"/>
                </a:solidFill>
                <a:latin typeface="Aptos" panose="020B0004020202020204" pitchFamily="34" charset="0"/>
              </a:rPr>
              <a:t>: </a:t>
            </a:r>
            <a:r>
              <a:rPr lang="en-US" sz="1600" b="1" dirty="0">
                <a:solidFill>
                  <a:srgbClr val="002060"/>
                </a:solidFill>
                <a:effectLst/>
                <a:latin typeface="Aptos" panose="020B0004020202020204" pitchFamily="34" charset="0"/>
                <a:ea typeface="Times New Roman" panose="02020603050405020304" pitchFamily="18" charset="0"/>
              </a:rPr>
              <a:t>SE347.P11</a:t>
            </a:r>
            <a:endParaRPr lang="en-US" sz="1600" dirty="0">
              <a:solidFill>
                <a:srgbClr val="002060"/>
              </a:solidFill>
              <a:latin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11052244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VOr14ayGIc3_4Q">
            <a:hlinkClick r:id="" action="ppaction://media"/>
            <a:extLst>
              <a:ext uri="{FF2B5EF4-FFF2-40B4-BE49-F238E27FC236}">
                <a16:creationId xmlns:a16="http://schemas.microsoft.com/office/drawing/2014/main" id="{616767E2-8028-9222-131D-FAF6D40E336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0"/>
            <a:ext cx="6858000" cy="6858000"/>
          </a:xfrm>
          <a:prstGeom prst="rect">
            <a:avLst/>
          </a:prstGeom>
        </p:spPr>
      </p:pic>
      <p:sp>
        <p:nvSpPr>
          <p:cNvPr id="2" name="Slide Number Placeholder 1">
            <a:extLst>
              <a:ext uri="{FF2B5EF4-FFF2-40B4-BE49-F238E27FC236}">
                <a16:creationId xmlns:a16="http://schemas.microsoft.com/office/drawing/2014/main" id="{F4D68566-B44A-622A-F9C4-DEBB65F7775F}"/>
              </a:ext>
            </a:extLst>
          </p:cNvPr>
          <p:cNvSpPr>
            <a:spLocks noGrp="1"/>
          </p:cNvSpPr>
          <p:nvPr>
            <p:ph type="sldNum" sz="quarter" idx="12"/>
          </p:nvPr>
        </p:nvSpPr>
        <p:spPr/>
        <p:txBody>
          <a:bodyPr/>
          <a:lstStyle/>
          <a:p>
            <a:fld id="{28844951-7827-47D4-8276-7DDE1FA7D85A}" type="slidenum">
              <a:rPr lang="en-US" smtClean="0"/>
              <a:pPr/>
              <a:t>10</a:t>
            </a:fld>
            <a:endParaRPr lang="en-US"/>
          </a:p>
        </p:txBody>
      </p:sp>
      <p:pic>
        <p:nvPicPr>
          <p:cNvPr id="5" name="xtNdDSguVLVpbwMo">
            <a:hlinkClick r:id="" action="ppaction://media"/>
            <a:extLst>
              <a:ext uri="{FF2B5EF4-FFF2-40B4-BE49-F238E27FC236}">
                <a16:creationId xmlns:a16="http://schemas.microsoft.com/office/drawing/2014/main" id="{F1770387-00E6-5E5F-71CF-639207959AB1}"/>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5334000" y="0"/>
            <a:ext cx="6858000" cy="6858000"/>
          </a:xfrm>
          <a:prstGeom prst="rect">
            <a:avLst/>
          </a:prstGeom>
        </p:spPr>
      </p:pic>
      <p:sp>
        <p:nvSpPr>
          <p:cNvPr id="8" name="TextBox 7">
            <a:extLst>
              <a:ext uri="{FF2B5EF4-FFF2-40B4-BE49-F238E27FC236}">
                <a16:creationId xmlns:a16="http://schemas.microsoft.com/office/drawing/2014/main" id="{6224EB52-6CEC-427C-66C6-88753E30AA40}"/>
              </a:ext>
            </a:extLst>
          </p:cNvPr>
          <p:cNvSpPr txBox="1"/>
          <p:nvPr/>
        </p:nvSpPr>
        <p:spPr>
          <a:xfrm>
            <a:off x="6019800" y="6057781"/>
            <a:ext cx="5486400" cy="800219"/>
          </a:xfrm>
          <a:prstGeom prst="rect">
            <a:avLst/>
          </a:prstGeom>
          <a:noFill/>
        </p:spPr>
        <p:txBody>
          <a:bodyPr wrap="square">
            <a:spAutoFit/>
          </a:bodyPr>
          <a:lstStyle/>
          <a:p>
            <a:pPr algn="ctr"/>
            <a:r>
              <a:rPr lang="en-GB" sz="2300" i="1" u="sng">
                <a:latin typeface="Aptos" panose="020B0004020202020204" pitchFamily="34" charset="0"/>
              </a:rPr>
              <a:t>Hackpact // Day-25 &gt;&gt; Entropy. </a:t>
            </a:r>
          </a:p>
          <a:p>
            <a:pPr algn="ctr"/>
            <a:r>
              <a:rPr lang="en-GB" sz="2300" i="1" u="sng">
                <a:latin typeface="Aptos" panose="020B0004020202020204" pitchFamily="34" charset="0"/>
              </a:rPr>
              <a:t>Source: https://github.com/stc/HackPact</a:t>
            </a:r>
          </a:p>
        </p:txBody>
      </p:sp>
      <p:sp>
        <p:nvSpPr>
          <p:cNvPr id="6" name="TextBox 5">
            <a:extLst>
              <a:ext uri="{FF2B5EF4-FFF2-40B4-BE49-F238E27FC236}">
                <a16:creationId xmlns:a16="http://schemas.microsoft.com/office/drawing/2014/main" id="{E740F4AF-15B3-954D-0781-D06333E7FD07}"/>
              </a:ext>
            </a:extLst>
          </p:cNvPr>
          <p:cNvSpPr txBox="1"/>
          <p:nvPr/>
        </p:nvSpPr>
        <p:spPr>
          <a:xfrm>
            <a:off x="685800" y="0"/>
            <a:ext cx="5486400" cy="800219"/>
          </a:xfrm>
          <a:prstGeom prst="rect">
            <a:avLst/>
          </a:prstGeom>
          <a:noFill/>
        </p:spPr>
        <p:txBody>
          <a:bodyPr wrap="square">
            <a:spAutoFit/>
          </a:bodyPr>
          <a:lstStyle/>
          <a:p>
            <a:pPr algn="ctr"/>
            <a:r>
              <a:rPr lang="en-GB" sz="2300" i="1" u="sng">
                <a:latin typeface="Aptos" panose="020B0004020202020204" pitchFamily="34" charset="0"/>
              </a:rPr>
              <a:t>Hackpact // Day-26 &gt;&gt; Shepard Tone. </a:t>
            </a:r>
          </a:p>
          <a:p>
            <a:pPr algn="ctr"/>
            <a:r>
              <a:rPr lang="en-GB" sz="2300" i="1" u="sng">
                <a:latin typeface="Aptos" panose="020B0004020202020204" pitchFamily="34" charset="0"/>
              </a:rPr>
              <a:t>Source: https://github.com/stc/HackPact</a:t>
            </a:r>
          </a:p>
        </p:txBody>
      </p:sp>
    </p:spTree>
    <p:extLst>
      <p:ext uri="{BB962C8B-B14F-4D97-AF65-F5344CB8AC3E}">
        <p14:creationId xmlns:p14="http://schemas.microsoft.com/office/powerpoint/2010/main" val="38898529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988"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81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repeatCount="indefinite"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repeatCount="indefinite"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A18D08F-E7C2-4462-B8C4-809FBCDAC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0" name="Rectangle 19">
            <a:extLst>
              <a:ext uri="{FF2B5EF4-FFF2-40B4-BE49-F238E27FC236}">
                <a16:creationId xmlns:a16="http://schemas.microsoft.com/office/drawing/2014/main" id="{3793C338-6B57-47E7-BE09-ECB89953F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7" name="TextBox 6">
            <a:extLst>
              <a:ext uri="{FF2B5EF4-FFF2-40B4-BE49-F238E27FC236}">
                <a16:creationId xmlns:a16="http://schemas.microsoft.com/office/drawing/2014/main" id="{95CC0B92-6B28-BA8D-573B-5F9CAE7080FD}"/>
              </a:ext>
            </a:extLst>
          </p:cNvPr>
          <p:cNvSpPr txBox="1"/>
          <p:nvPr/>
        </p:nvSpPr>
        <p:spPr>
          <a:xfrm>
            <a:off x="7558564" y="609600"/>
            <a:ext cx="3912583" cy="1356360"/>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3600" b="1">
                <a:solidFill>
                  <a:schemeClr val="accent1"/>
                </a:solidFill>
                <a:latin typeface="+mj-lt"/>
                <a:ea typeface="+mj-ea"/>
                <a:cs typeface="+mj-cs"/>
                <a:hlinkClick r:id="rId2">
                  <a:extLst>
                    <a:ext uri="{A12FA001-AC4F-418D-AE19-62706E023703}">
                      <ahyp:hlinkClr xmlns:ahyp="http://schemas.microsoft.com/office/drawing/2018/hyperlinkcolor" val="tx"/>
                    </a:ext>
                  </a:extLst>
                </a:hlinkClick>
              </a:rPr>
              <a:t>Community (p5js.org)</a:t>
            </a:r>
            <a:endParaRPr lang="en-US" sz="3600" b="1">
              <a:solidFill>
                <a:schemeClr val="accent1"/>
              </a:solidFill>
              <a:latin typeface="+mj-lt"/>
              <a:ea typeface="+mj-ea"/>
              <a:cs typeface="+mj-cs"/>
            </a:endParaRPr>
          </a:p>
        </p:txBody>
      </p:sp>
      <p:sp>
        <p:nvSpPr>
          <p:cNvPr id="22" name="Rectangle 21">
            <a:extLst>
              <a:ext uri="{FF2B5EF4-FFF2-40B4-BE49-F238E27FC236}">
                <a16:creationId xmlns:a16="http://schemas.microsoft.com/office/drawing/2014/main" id="{BFB3456C-56CF-4D7B-9367-392BE23C3C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371" y="4066796"/>
            <a:ext cx="2157385" cy="20611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group of people in a room&#10;&#10;Description automatically generated">
            <a:extLst>
              <a:ext uri="{FF2B5EF4-FFF2-40B4-BE49-F238E27FC236}">
                <a16:creationId xmlns:a16="http://schemas.microsoft.com/office/drawing/2014/main" id="{492266C5-B7AD-1A06-6B7F-19C08EAC25DA}"/>
              </a:ext>
            </a:extLst>
          </p:cNvPr>
          <p:cNvPicPr>
            <a:picLocks noChangeAspect="1"/>
          </p:cNvPicPr>
          <p:nvPr/>
        </p:nvPicPr>
        <p:blipFill>
          <a:blip r:embed="rId3"/>
          <a:srcRect l="4851" r="1750" b="2"/>
          <a:stretch/>
        </p:blipFill>
        <p:spPr>
          <a:xfrm>
            <a:off x="3044815" y="3249974"/>
            <a:ext cx="4027002" cy="2877940"/>
          </a:xfrm>
          <a:prstGeom prst="rect">
            <a:avLst/>
          </a:prstGeom>
        </p:spPr>
      </p:pic>
      <p:pic>
        <p:nvPicPr>
          <p:cNvPr id="12" name="Picture 11" descr="A group of people standing around a glass wall&#10;&#10;Description automatically generated">
            <a:extLst>
              <a:ext uri="{FF2B5EF4-FFF2-40B4-BE49-F238E27FC236}">
                <a16:creationId xmlns:a16="http://schemas.microsoft.com/office/drawing/2014/main" id="{7DA77BA9-71C0-EE1E-D5AC-965254768AC1}"/>
              </a:ext>
            </a:extLst>
          </p:cNvPr>
          <p:cNvPicPr>
            <a:picLocks noChangeAspect="1"/>
          </p:cNvPicPr>
          <p:nvPr/>
        </p:nvPicPr>
        <p:blipFill>
          <a:blip r:embed="rId4"/>
          <a:srcRect r="13138" b="-3"/>
          <a:stretch/>
        </p:blipFill>
        <p:spPr>
          <a:xfrm>
            <a:off x="721369" y="744836"/>
            <a:ext cx="4113439" cy="3161093"/>
          </a:xfrm>
          <a:custGeom>
            <a:avLst/>
            <a:gdLst/>
            <a:ahLst/>
            <a:cxnLst/>
            <a:rect l="l" t="t" r="r" b="b"/>
            <a:pathLst>
              <a:path w="4113439" h="3161093">
                <a:moveTo>
                  <a:pt x="0" y="0"/>
                </a:moveTo>
                <a:lnTo>
                  <a:pt x="4113439" y="0"/>
                </a:lnTo>
                <a:lnTo>
                  <a:pt x="4113439" y="2344272"/>
                </a:lnTo>
                <a:lnTo>
                  <a:pt x="2157387" y="2344272"/>
                </a:lnTo>
                <a:lnTo>
                  <a:pt x="2157387" y="3161093"/>
                </a:lnTo>
                <a:lnTo>
                  <a:pt x="0" y="3161093"/>
                </a:lnTo>
                <a:close/>
              </a:path>
            </a:pathLst>
          </a:custGeom>
        </p:spPr>
      </p:pic>
      <p:pic>
        <p:nvPicPr>
          <p:cNvPr id="13" name="Picture 12" descr="A group of people holding laptops&#10;&#10;Description automatically generated">
            <a:extLst>
              <a:ext uri="{FF2B5EF4-FFF2-40B4-BE49-F238E27FC236}">
                <a16:creationId xmlns:a16="http://schemas.microsoft.com/office/drawing/2014/main" id="{4DEF5153-2867-771A-FF33-6082F3A65CBB}"/>
              </a:ext>
            </a:extLst>
          </p:cNvPr>
          <p:cNvPicPr>
            <a:picLocks noChangeAspect="1"/>
          </p:cNvPicPr>
          <p:nvPr/>
        </p:nvPicPr>
        <p:blipFill>
          <a:blip r:embed="rId5"/>
          <a:srcRect l="22919" r="4131" b="-6"/>
          <a:stretch/>
        </p:blipFill>
        <p:spPr>
          <a:xfrm>
            <a:off x="4992749" y="744837"/>
            <a:ext cx="2079068" cy="2344272"/>
          </a:xfrm>
          <a:prstGeom prst="rect">
            <a:avLst/>
          </a:prstGeom>
        </p:spPr>
      </p:pic>
      <p:sp>
        <p:nvSpPr>
          <p:cNvPr id="4" name="TextBox 3">
            <a:extLst>
              <a:ext uri="{FF2B5EF4-FFF2-40B4-BE49-F238E27FC236}">
                <a16:creationId xmlns:a16="http://schemas.microsoft.com/office/drawing/2014/main" id="{777E5CBA-E145-7E69-1BDA-0B6FD0EA941C}"/>
              </a:ext>
            </a:extLst>
          </p:cNvPr>
          <p:cNvSpPr txBox="1"/>
          <p:nvPr/>
        </p:nvSpPr>
        <p:spPr>
          <a:xfrm>
            <a:off x="7558564" y="2057400"/>
            <a:ext cx="3912583" cy="4038600"/>
          </a:xfrm>
          <a:prstGeom prst="rect">
            <a:avLst/>
          </a:prstGeom>
        </p:spPr>
        <p:txBody>
          <a:bodyPr vert="horz" lIns="91440" tIns="45720" rIns="91440" bIns="45720" rtlCol="0">
            <a:normAutofit/>
          </a:bodyPr>
          <a:lstStyle/>
          <a:p>
            <a:pPr indent="-182880" algn="just" defTabSz="914400">
              <a:lnSpc>
                <a:spcPct val="90000"/>
              </a:lnSpc>
              <a:spcAft>
                <a:spcPts val="600"/>
              </a:spcAft>
              <a:buClr>
                <a:schemeClr val="accent1"/>
              </a:buClr>
              <a:buSzPct val="80000"/>
              <a:buFont typeface="Corbel" pitchFamily="34" charset="0"/>
              <a:buChar char="•"/>
            </a:pPr>
            <a:r>
              <a:rPr lang="en-US" sz="2300">
                <a:latin typeface="+mj-lt"/>
              </a:rPr>
              <a:t>Phiên bản beta đầu tiên của p5.js đã được ra mắt vào tháng 8 năm 2014. Qua nhiều năm, p5.js đã phát triển thành một cộng đồng lớn mạnh. Thư viện này được sử dụng trong các lớp học trên toàn thế giới, trong các chương trình giảng dạy về nghệ thuật, nhân văn, khoa học máy tính, cũng như được sử dụng bởi các chuyên gia.</a:t>
            </a:r>
          </a:p>
        </p:txBody>
      </p:sp>
      <p:sp>
        <p:nvSpPr>
          <p:cNvPr id="2" name="Slide Number Placeholder 1">
            <a:extLst>
              <a:ext uri="{FF2B5EF4-FFF2-40B4-BE49-F238E27FC236}">
                <a16:creationId xmlns:a16="http://schemas.microsoft.com/office/drawing/2014/main" id="{D698751B-CDFC-7062-228E-E47B51B30388}"/>
              </a:ext>
            </a:extLst>
          </p:cNvPr>
          <p:cNvSpPr>
            <a:spLocks noGrp="1"/>
          </p:cNvSpPr>
          <p:nvPr>
            <p:ph type="sldNum" sz="quarter" idx="12"/>
          </p:nvPr>
        </p:nvSpPr>
        <p:spPr>
          <a:xfrm>
            <a:off x="9329530" y="6223828"/>
            <a:ext cx="1706217" cy="365125"/>
          </a:xfrm>
        </p:spPr>
        <p:txBody>
          <a:bodyPr vert="horz" lIns="91440" tIns="45720" rIns="91440" bIns="45720" rtlCol="0" anchor="ctr">
            <a:noAutofit/>
          </a:bodyPr>
          <a:lstStyle/>
          <a:p>
            <a:pPr>
              <a:spcAft>
                <a:spcPts val="600"/>
              </a:spcAft>
            </a:pPr>
            <a:fld id="{28844951-7827-47D4-8276-7DDE1FA7D85A}" type="slidenum">
              <a:rPr lang="en-US" sz="2300" b="1" smtClean="0">
                <a:latin typeface="+mj-lt"/>
                <a:cs typeface="+mn-cs"/>
              </a:rPr>
              <a:pPr>
                <a:spcAft>
                  <a:spcPts val="600"/>
                </a:spcAft>
              </a:pPr>
              <a:t>11</a:t>
            </a:fld>
            <a:endParaRPr lang="en-US" sz="2300" b="1">
              <a:latin typeface="+mj-lt"/>
              <a:cs typeface="+mn-cs"/>
            </a:endParaRPr>
          </a:p>
        </p:txBody>
      </p:sp>
    </p:spTree>
    <p:extLst>
      <p:ext uri="{BB962C8B-B14F-4D97-AF65-F5344CB8AC3E}">
        <p14:creationId xmlns:p14="http://schemas.microsoft.com/office/powerpoint/2010/main" val="326625115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CAA2267-E401-3F73-B99E-E953884396CB}"/>
              </a:ext>
            </a:extLst>
          </p:cNvPr>
          <p:cNvSpPr>
            <a:spLocks noGrp="1"/>
          </p:cNvSpPr>
          <p:nvPr>
            <p:ph type="sldNum" sz="quarter" idx="12"/>
          </p:nvPr>
        </p:nvSpPr>
        <p:spPr/>
        <p:txBody>
          <a:bodyPr/>
          <a:lstStyle/>
          <a:p>
            <a:fld id="{28844951-7827-47D4-8276-7DDE1FA7D85A}" type="slidenum">
              <a:rPr lang="en-US" sz="2300" b="1" smtClean="0">
                <a:latin typeface="+mj-lt"/>
              </a:rPr>
              <a:pPr/>
              <a:t>12</a:t>
            </a:fld>
            <a:endParaRPr lang="en-US" sz="2300" b="1">
              <a:latin typeface="+mj-lt"/>
            </a:endParaRPr>
          </a:p>
        </p:txBody>
      </p:sp>
      <p:sp>
        <p:nvSpPr>
          <p:cNvPr id="4" name="TextBox 3">
            <a:extLst>
              <a:ext uri="{FF2B5EF4-FFF2-40B4-BE49-F238E27FC236}">
                <a16:creationId xmlns:a16="http://schemas.microsoft.com/office/drawing/2014/main" id="{D903557F-67D8-A273-6516-9660C89D3F3E}"/>
              </a:ext>
            </a:extLst>
          </p:cNvPr>
          <p:cNvSpPr txBox="1"/>
          <p:nvPr/>
        </p:nvSpPr>
        <p:spPr>
          <a:xfrm>
            <a:off x="1263285" y="531895"/>
            <a:ext cx="9665431" cy="553998"/>
          </a:xfrm>
          <a:prstGeom prst="rect">
            <a:avLst/>
          </a:prstGeom>
          <a:noFill/>
        </p:spPr>
        <p:txBody>
          <a:bodyPr wrap="square">
            <a:spAutoFit/>
          </a:bodyPr>
          <a:lstStyle/>
          <a:p>
            <a:pPr algn="ctr"/>
            <a:r>
              <a:rPr lang="en-GB" sz="3000" b="1">
                <a:latin typeface="+mj-lt"/>
              </a:rPr>
              <a:t>Cách sử dụng – khởi tạo dự án p5.js (Cách #01)</a:t>
            </a:r>
          </a:p>
        </p:txBody>
      </p:sp>
      <p:grpSp>
        <p:nvGrpSpPr>
          <p:cNvPr id="32" name="Group 31">
            <a:extLst>
              <a:ext uri="{FF2B5EF4-FFF2-40B4-BE49-F238E27FC236}">
                <a16:creationId xmlns:a16="http://schemas.microsoft.com/office/drawing/2014/main" id="{12BFAD12-AEDA-61C2-50FC-D9828F73370C}"/>
              </a:ext>
            </a:extLst>
          </p:cNvPr>
          <p:cNvGrpSpPr/>
          <p:nvPr/>
        </p:nvGrpSpPr>
        <p:grpSpPr>
          <a:xfrm>
            <a:off x="155013" y="1393201"/>
            <a:ext cx="11904312" cy="4071599"/>
            <a:chOff x="155013" y="1445924"/>
            <a:chExt cx="11904312" cy="4071599"/>
          </a:xfrm>
        </p:grpSpPr>
        <p:sp>
          <p:nvSpPr>
            <p:cNvPr id="51" name="TextBox 50">
              <a:extLst>
                <a:ext uri="{FF2B5EF4-FFF2-40B4-BE49-F238E27FC236}">
                  <a16:creationId xmlns:a16="http://schemas.microsoft.com/office/drawing/2014/main" id="{AAE44D10-DA1D-5DF9-2C10-1CAD7830F839}"/>
                </a:ext>
              </a:extLst>
            </p:cNvPr>
            <p:cNvSpPr txBox="1"/>
            <p:nvPr/>
          </p:nvSpPr>
          <p:spPr>
            <a:xfrm>
              <a:off x="155013" y="2787179"/>
              <a:ext cx="4030939" cy="446276"/>
            </a:xfrm>
            <a:prstGeom prst="rect">
              <a:avLst/>
            </a:prstGeom>
            <a:noFill/>
          </p:spPr>
          <p:txBody>
            <a:bodyPr wrap="square">
              <a:spAutoFit/>
            </a:bodyPr>
            <a:lstStyle/>
            <a:p>
              <a:pPr algn="ctr"/>
              <a:r>
                <a:rPr lang="en-GB" sz="2300">
                  <a:latin typeface="+mj-lt"/>
                </a:rPr>
                <a:t>Setting Up Your Environment</a:t>
              </a:r>
            </a:p>
          </p:txBody>
        </p:sp>
        <p:grpSp>
          <p:nvGrpSpPr>
            <p:cNvPr id="26" name="Group 25">
              <a:extLst>
                <a:ext uri="{FF2B5EF4-FFF2-40B4-BE49-F238E27FC236}">
                  <a16:creationId xmlns:a16="http://schemas.microsoft.com/office/drawing/2014/main" id="{B47BA1B1-D97D-D9CC-C6A3-CEFA26F94A4D}"/>
                </a:ext>
              </a:extLst>
            </p:cNvPr>
            <p:cNvGrpSpPr/>
            <p:nvPr/>
          </p:nvGrpSpPr>
          <p:grpSpPr>
            <a:xfrm>
              <a:off x="341683" y="1445924"/>
              <a:ext cx="11717642" cy="4071599"/>
              <a:chOff x="341683" y="1445924"/>
              <a:chExt cx="11717642" cy="4071599"/>
            </a:xfrm>
          </p:grpSpPr>
          <p:grpSp>
            <p:nvGrpSpPr>
              <p:cNvPr id="52" name="Group 51">
                <a:extLst>
                  <a:ext uri="{FF2B5EF4-FFF2-40B4-BE49-F238E27FC236}">
                    <a16:creationId xmlns:a16="http://schemas.microsoft.com/office/drawing/2014/main" id="{782BEC6E-8684-2D1C-4015-67FAEFFFE5EB}"/>
                  </a:ext>
                </a:extLst>
              </p:cNvPr>
              <p:cNvGrpSpPr/>
              <p:nvPr/>
            </p:nvGrpSpPr>
            <p:grpSpPr>
              <a:xfrm>
                <a:off x="341683" y="3283382"/>
                <a:ext cx="3658870" cy="2068562"/>
                <a:chOff x="6523768" y="1168625"/>
                <a:chExt cx="3658870" cy="2068562"/>
              </a:xfrm>
            </p:grpSpPr>
            <p:grpSp>
              <p:nvGrpSpPr>
                <p:cNvPr id="53" name="Group 52">
                  <a:extLst>
                    <a:ext uri="{FF2B5EF4-FFF2-40B4-BE49-F238E27FC236}">
                      <a16:creationId xmlns:a16="http://schemas.microsoft.com/office/drawing/2014/main" id="{FEAC4F71-8D12-EE96-A2FC-C329C1D58582}"/>
                    </a:ext>
                  </a:extLst>
                </p:cNvPr>
                <p:cNvGrpSpPr/>
                <p:nvPr/>
              </p:nvGrpSpPr>
              <p:grpSpPr>
                <a:xfrm>
                  <a:off x="6523768" y="1168625"/>
                  <a:ext cx="3658870" cy="914400"/>
                  <a:chOff x="2155251" y="4524912"/>
                  <a:chExt cx="3658870" cy="914400"/>
                </a:xfrm>
              </p:grpSpPr>
              <p:grpSp>
                <p:nvGrpSpPr>
                  <p:cNvPr id="57" name="Group 56">
                    <a:extLst>
                      <a:ext uri="{FF2B5EF4-FFF2-40B4-BE49-F238E27FC236}">
                        <a16:creationId xmlns:a16="http://schemas.microsoft.com/office/drawing/2014/main" id="{EA2AE50C-D931-0F88-1619-54559513A0A0}"/>
                      </a:ext>
                    </a:extLst>
                  </p:cNvPr>
                  <p:cNvGrpSpPr/>
                  <p:nvPr/>
                </p:nvGrpSpPr>
                <p:grpSpPr>
                  <a:xfrm>
                    <a:off x="2155251" y="4524912"/>
                    <a:ext cx="2743200" cy="914400"/>
                    <a:chOff x="1767235" y="1641143"/>
                    <a:chExt cx="2743200" cy="914400"/>
                  </a:xfrm>
                </p:grpSpPr>
                <p:pic>
                  <p:nvPicPr>
                    <p:cNvPr id="59" name="Picture 58">
                      <a:extLst>
                        <a:ext uri="{FF2B5EF4-FFF2-40B4-BE49-F238E27FC236}">
                          <a16:creationId xmlns:a16="http://schemas.microsoft.com/office/drawing/2014/main" id="{C78522BE-BC69-B481-2E07-D1297BEAAC85}"/>
                        </a:ext>
                      </a:extLst>
                    </p:cNvPr>
                    <p:cNvPicPr>
                      <a:picLocks noChangeAspect="1"/>
                    </p:cNvPicPr>
                    <p:nvPr/>
                  </p:nvPicPr>
                  <p:blipFill>
                    <a:blip r:embed="rId3"/>
                    <a:stretch>
                      <a:fillRect/>
                    </a:stretch>
                  </p:blipFill>
                  <p:spPr>
                    <a:xfrm>
                      <a:off x="1767235" y="1641143"/>
                      <a:ext cx="914400" cy="914400"/>
                    </a:xfrm>
                    <a:prstGeom prst="rect">
                      <a:avLst/>
                    </a:prstGeom>
                  </p:spPr>
                </p:pic>
                <p:pic>
                  <p:nvPicPr>
                    <p:cNvPr id="60" name="Picture 59">
                      <a:extLst>
                        <a:ext uri="{FF2B5EF4-FFF2-40B4-BE49-F238E27FC236}">
                          <a16:creationId xmlns:a16="http://schemas.microsoft.com/office/drawing/2014/main" id="{210445A7-8A4B-B50A-94A7-5BB04C5A7933}"/>
                        </a:ext>
                      </a:extLst>
                    </p:cNvPr>
                    <p:cNvPicPr>
                      <a:picLocks noChangeAspect="1"/>
                    </p:cNvPicPr>
                    <p:nvPr/>
                  </p:nvPicPr>
                  <p:blipFill>
                    <a:blip r:embed="rId4"/>
                    <a:stretch>
                      <a:fillRect/>
                    </a:stretch>
                  </p:blipFill>
                  <p:spPr>
                    <a:xfrm>
                      <a:off x="2681635" y="1641143"/>
                      <a:ext cx="914400" cy="914400"/>
                    </a:xfrm>
                    <a:prstGeom prst="rect">
                      <a:avLst/>
                    </a:prstGeom>
                  </p:spPr>
                </p:pic>
                <p:pic>
                  <p:nvPicPr>
                    <p:cNvPr id="61" name="Picture 60">
                      <a:extLst>
                        <a:ext uri="{FF2B5EF4-FFF2-40B4-BE49-F238E27FC236}">
                          <a16:creationId xmlns:a16="http://schemas.microsoft.com/office/drawing/2014/main" id="{104DE0A5-5306-A2AF-51F5-3E8E4020AE39}"/>
                        </a:ext>
                      </a:extLst>
                    </p:cNvPr>
                    <p:cNvPicPr>
                      <a:picLocks noChangeAspect="1"/>
                    </p:cNvPicPr>
                    <p:nvPr/>
                  </p:nvPicPr>
                  <p:blipFill>
                    <a:blip r:embed="rId5"/>
                    <a:stretch>
                      <a:fillRect/>
                    </a:stretch>
                  </p:blipFill>
                  <p:spPr>
                    <a:xfrm>
                      <a:off x="3596035" y="1641143"/>
                      <a:ext cx="914400" cy="914400"/>
                    </a:xfrm>
                    <a:prstGeom prst="rect">
                      <a:avLst/>
                    </a:prstGeom>
                  </p:spPr>
                </p:pic>
              </p:grpSp>
              <p:pic>
                <p:nvPicPr>
                  <p:cNvPr id="58" name="Picture 57">
                    <a:extLst>
                      <a:ext uri="{FF2B5EF4-FFF2-40B4-BE49-F238E27FC236}">
                        <a16:creationId xmlns:a16="http://schemas.microsoft.com/office/drawing/2014/main" id="{DA836C96-711E-4349-A8F6-39F363B91C9B}"/>
                      </a:ext>
                    </a:extLst>
                  </p:cNvPr>
                  <p:cNvPicPr>
                    <a:picLocks noChangeAspect="1"/>
                  </p:cNvPicPr>
                  <p:nvPr/>
                </p:nvPicPr>
                <p:blipFill>
                  <a:blip r:embed="rId6"/>
                  <a:stretch>
                    <a:fillRect/>
                  </a:stretch>
                </p:blipFill>
                <p:spPr>
                  <a:xfrm>
                    <a:off x="4898451" y="4524912"/>
                    <a:ext cx="915670" cy="914400"/>
                  </a:xfrm>
                  <a:prstGeom prst="rect">
                    <a:avLst/>
                  </a:prstGeom>
                </p:spPr>
              </p:pic>
            </p:grpSp>
            <p:sp>
              <p:nvSpPr>
                <p:cNvPr id="54" name="TextBox 53">
                  <a:extLst>
                    <a:ext uri="{FF2B5EF4-FFF2-40B4-BE49-F238E27FC236}">
                      <a16:creationId xmlns:a16="http://schemas.microsoft.com/office/drawing/2014/main" id="{29F55BE5-40E7-4D59-6880-C4C31722E3A4}"/>
                    </a:ext>
                  </a:extLst>
                </p:cNvPr>
                <p:cNvSpPr txBox="1"/>
                <p:nvPr/>
              </p:nvSpPr>
              <p:spPr>
                <a:xfrm>
                  <a:off x="6523768" y="2529301"/>
                  <a:ext cx="3658870" cy="707886"/>
                </a:xfrm>
                <a:prstGeom prst="rect">
                  <a:avLst/>
                </a:prstGeom>
                <a:noFill/>
              </p:spPr>
              <p:txBody>
                <a:bodyPr wrap="square">
                  <a:spAutoFit/>
                </a:bodyPr>
                <a:lstStyle/>
                <a:p>
                  <a:pPr algn="ctr"/>
                  <a:r>
                    <a:rPr lang="en-GB" sz="2000">
                      <a:latin typeface="Aptos" panose="020B0004020202020204" pitchFamily="34" charset="0"/>
                      <a:hlinkClick r:id="rId7">
                        <a:extLst>
                          <a:ext uri="{A12FA001-AC4F-418D-AE19-62706E023703}">
                            <ahyp:hlinkClr xmlns:ahyp="http://schemas.microsoft.com/office/drawing/2018/hyperlinkcolor" val="tx"/>
                          </a:ext>
                        </a:extLst>
                      </a:hlinkClick>
                    </a:rPr>
                    <a:t>https://editor.p5js.org/</a:t>
                  </a:r>
                  <a:endParaRPr lang="en-GB" sz="2000">
                    <a:latin typeface="Aptos" panose="020B0004020202020204" pitchFamily="34" charset="0"/>
                  </a:endParaRPr>
                </a:p>
                <a:p>
                  <a:pPr algn="ctr"/>
                  <a:endParaRPr lang="en-GB" sz="2000">
                    <a:latin typeface="Aptos" panose="020B0004020202020204" pitchFamily="34" charset="0"/>
                  </a:endParaRPr>
                </a:p>
              </p:txBody>
            </p:sp>
            <p:sp>
              <p:nvSpPr>
                <p:cNvPr id="55" name="TextBox 54">
                  <a:extLst>
                    <a:ext uri="{FF2B5EF4-FFF2-40B4-BE49-F238E27FC236}">
                      <a16:creationId xmlns:a16="http://schemas.microsoft.com/office/drawing/2014/main" id="{ABA9A69F-2855-FC18-2888-3975BC6D3AA7}"/>
                    </a:ext>
                  </a:extLst>
                </p:cNvPr>
                <p:cNvSpPr txBox="1"/>
                <p:nvPr/>
              </p:nvSpPr>
              <p:spPr>
                <a:xfrm>
                  <a:off x="6523768" y="2083025"/>
                  <a:ext cx="3658870" cy="446276"/>
                </a:xfrm>
                <a:prstGeom prst="rect">
                  <a:avLst/>
                </a:prstGeom>
                <a:noFill/>
              </p:spPr>
              <p:txBody>
                <a:bodyPr wrap="square">
                  <a:spAutoFit/>
                </a:bodyPr>
                <a:lstStyle/>
                <a:p>
                  <a:pPr algn="ctr"/>
                  <a:r>
                    <a:rPr lang="en-GB" sz="2300">
                      <a:latin typeface="+mj-lt"/>
                    </a:rPr>
                    <a:t>p5.js Web Editor</a:t>
                  </a:r>
                </a:p>
              </p:txBody>
            </p:sp>
          </p:grpSp>
          <p:grpSp>
            <p:nvGrpSpPr>
              <p:cNvPr id="25" name="Group 24">
                <a:extLst>
                  <a:ext uri="{FF2B5EF4-FFF2-40B4-BE49-F238E27FC236}">
                    <a16:creationId xmlns:a16="http://schemas.microsoft.com/office/drawing/2014/main" id="{4BAD9D51-6B78-D3ED-A128-E08F12173DE7}"/>
                  </a:ext>
                </a:extLst>
              </p:cNvPr>
              <p:cNvGrpSpPr/>
              <p:nvPr/>
            </p:nvGrpSpPr>
            <p:grpSpPr>
              <a:xfrm>
                <a:off x="3972138" y="1445924"/>
                <a:ext cx="8087187" cy="4071599"/>
                <a:chOff x="2912905" y="1344527"/>
                <a:chExt cx="8087187" cy="4071599"/>
              </a:xfrm>
            </p:grpSpPr>
            <p:grpSp>
              <p:nvGrpSpPr>
                <p:cNvPr id="62" name="Group 61">
                  <a:extLst>
                    <a:ext uri="{FF2B5EF4-FFF2-40B4-BE49-F238E27FC236}">
                      <a16:creationId xmlns:a16="http://schemas.microsoft.com/office/drawing/2014/main" id="{AD478EE5-F498-CBF0-74DE-D901FDFB2921}"/>
                    </a:ext>
                  </a:extLst>
                </p:cNvPr>
                <p:cNvGrpSpPr/>
                <p:nvPr/>
              </p:nvGrpSpPr>
              <p:grpSpPr>
                <a:xfrm>
                  <a:off x="7203180" y="1344527"/>
                  <a:ext cx="3683479" cy="2629019"/>
                  <a:chOff x="3439327" y="2001974"/>
                  <a:chExt cx="3683479" cy="2629019"/>
                </a:xfrm>
              </p:grpSpPr>
              <p:grpSp>
                <p:nvGrpSpPr>
                  <p:cNvPr id="63" name="Group 62">
                    <a:extLst>
                      <a:ext uri="{FF2B5EF4-FFF2-40B4-BE49-F238E27FC236}">
                        <a16:creationId xmlns:a16="http://schemas.microsoft.com/office/drawing/2014/main" id="{0070D59F-B4AC-4AC8-219A-A3DC5A52EBB6}"/>
                      </a:ext>
                    </a:extLst>
                  </p:cNvPr>
                  <p:cNvGrpSpPr/>
                  <p:nvPr/>
                </p:nvGrpSpPr>
                <p:grpSpPr>
                  <a:xfrm>
                    <a:off x="3439327" y="2802193"/>
                    <a:ext cx="3683479" cy="1828800"/>
                    <a:chOff x="2672410" y="1563329"/>
                    <a:chExt cx="3683479" cy="1828800"/>
                  </a:xfrm>
                </p:grpSpPr>
                <p:pic>
                  <p:nvPicPr>
                    <p:cNvPr id="65" name="Picture 64">
                      <a:extLst>
                        <a:ext uri="{FF2B5EF4-FFF2-40B4-BE49-F238E27FC236}">
                          <a16:creationId xmlns:a16="http://schemas.microsoft.com/office/drawing/2014/main" id="{802172BB-A830-D7C2-BD12-6217F6B586FA}"/>
                        </a:ext>
                      </a:extLst>
                    </p:cNvPr>
                    <p:cNvPicPr>
                      <a:picLocks noChangeAspect="1"/>
                    </p:cNvPicPr>
                    <p:nvPr/>
                  </p:nvPicPr>
                  <p:blipFill>
                    <a:blip r:embed="rId8"/>
                    <a:stretch>
                      <a:fillRect/>
                    </a:stretch>
                  </p:blipFill>
                  <p:spPr>
                    <a:xfrm>
                      <a:off x="3586810" y="1563329"/>
                      <a:ext cx="914400" cy="914400"/>
                    </a:xfrm>
                    <a:prstGeom prst="rect">
                      <a:avLst/>
                    </a:prstGeom>
                  </p:spPr>
                </p:pic>
                <p:pic>
                  <p:nvPicPr>
                    <p:cNvPr id="66" name="Picture 65">
                      <a:extLst>
                        <a:ext uri="{FF2B5EF4-FFF2-40B4-BE49-F238E27FC236}">
                          <a16:creationId xmlns:a16="http://schemas.microsoft.com/office/drawing/2014/main" id="{5BC0F459-8BC9-AB26-FDC6-289B3EF0CD36}"/>
                        </a:ext>
                      </a:extLst>
                    </p:cNvPr>
                    <p:cNvPicPr>
                      <a:picLocks noChangeAspect="1"/>
                    </p:cNvPicPr>
                    <p:nvPr/>
                  </p:nvPicPr>
                  <p:blipFill>
                    <a:blip r:embed="rId9"/>
                    <a:stretch>
                      <a:fillRect/>
                    </a:stretch>
                  </p:blipFill>
                  <p:spPr>
                    <a:xfrm>
                      <a:off x="3586810" y="2477729"/>
                      <a:ext cx="914400" cy="914400"/>
                    </a:xfrm>
                    <a:prstGeom prst="rect">
                      <a:avLst/>
                    </a:prstGeom>
                  </p:spPr>
                </p:pic>
                <p:pic>
                  <p:nvPicPr>
                    <p:cNvPr id="67" name="Picture 66" descr="A red and white logo&#10;&#10;Description automatically generated">
                      <a:extLst>
                        <a:ext uri="{FF2B5EF4-FFF2-40B4-BE49-F238E27FC236}">
                          <a16:creationId xmlns:a16="http://schemas.microsoft.com/office/drawing/2014/main" id="{4AAFCA64-19C7-B89A-8F38-85860D2AB19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527089" y="2477729"/>
                      <a:ext cx="862642" cy="914400"/>
                    </a:xfrm>
                    <a:prstGeom prst="rect">
                      <a:avLst/>
                    </a:prstGeom>
                  </p:spPr>
                </p:pic>
                <p:pic>
                  <p:nvPicPr>
                    <p:cNvPr id="68" name="Picture 67">
                      <a:extLst>
                        <a:ext uri="{FF2B5EF4-FFF2-40B4-BE49-F238E27FC236}">
                          <a16:creationId xmlns:a16="http://schemas.microsoft.com/office/drawing/2014/main" id="{6956A171-CB9F-6B9C-4748-4D12463CC3DC}"/>
                        </a:ext>
                      </a:extLst>
                    </p:cNvPr>
                    <p:cNvPicPr>
                      <a:picLocks noChangeAspect="1"/>
                    </p:cNvPicPr>
                    <p:nvPr/>
                  </p:nvPicPr>
                  <p:blipFill>
                    <a:blip r:embed="rId11"/>
                    <a:stretch>
                      <a:fillRect/>
                    </a:stretch>
                  </p:blipFill>
                  <p:spPr>
                    <a:xfrm>
                      <a:off x="2672410" y="1563329"/>
                      <a:ext cx="914400" cy="914400"/>
                    </a:xfrm>
                    <a:prstGeom prst="rect">
                      <a:avLst/>
                    </a:prstGeom>
                  </p:spPr>
                </p:pic>
                <p:pic>
                  <p:nvPicPr>
                    <p:cNvPr id="69" name="Picture 68" descr="A blue and black symbol&#10;&#10;Description automatically generated">
                      <a:extLst>
                        <a:ext uri="{FF2B5EF4-FFF2-40B4-BE49-F238E27FC236}">
                          <a16:creationId xmlns:a16="http://schemas.microsoft.com/office/drawing/2014/main" id="{F06FAB8A-CE7E-8BDF-F094-3D8ABF38AF1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672410" y="2477729"/>
                      <a:ext cx="914400" cy="914400"/>
                    </a:xfrm>
                    <a:prstGeom prst="rect">
                      <a:avLst/>
                    </a:prstGeom>
                  </p:spPr>
                </p:pic>
                <p:pic>
                  <p:nvPicPr>
                    <p:cNvPr id="70" name="Picture 69">
                      <a:extLst>
                        <a:ext uri="{FF2B5EF4-FFF2-40B4-BE49-F238E27FC236}">
                          <a16:creationId xmlns:a16="http://schemas.microsoft.com/office/drawing/2014/main" id="{82D84FD9-4BC7-DBE0-A581-CAAEE38705A4}"/>
                        </a:ext>
                      </a:extLst>
                    </p:cNvPr>
                    <p:cNvPicPr>
                      <a:picLocks noChangeAspect="1"/>
                    </p:cNvPicPr>
                    <p:nvPr/>
                  </p:nvPicPr>
                  <p:blipFill>
                    <a:blip r:embed="rId13"/>
                    <a:stretch>
                      <a:fillRect/>
                    </a:stretch>
                  </p:blipFill>
                  <p:spPr>
                    <a:xfrm>
                      <a:off x="4501210" y="1842602"/>
                      <a:ext cx="914400" cy="355854"/>
                    </a:xfrm>
                    <a:prstGeom prst="rect">
                      <a:avLst/>
                    </a:prstGeom>
                  </p:spPr>
                </p:pic>
                <p:pic>
                  <p:nvPicPr>
                    <p:cNvPr id="71" name="Picture 70" descr="A green logo with a black background&#10;&#10;Description automatically generated">
                      <a:extLst>
                        <a:ext uri="{FF2B5EF4-FFF2-40B4-BE49-F238E27FC236}">
                          <a16:creationId xmlns:a16="http://schemas.microsoft.com/office/drawing/2014/main" id="{7B6DDC69-DE19-D67D-1BE8-20773169320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415610" y="1563329"/>
                      <a:ext cx="914400" cy="914400"/>
                    </a:xfrm>
                    <a:prstGeom prst="rect">
                      <a:avLst/>
                    </a:prstGeom>
                  </p:spPr>
                </p:pic>
                <p:pic>
                  <p:nvPicPr>
                    <p:cNvPr id="72" name="Picture 71">
                      <a:extLst>
                        <a:ext uri="{FF2B5EF4-FFF2-40B4-BE49-F238E27FC236}">
                          <a16:creationId xmlns:a16="http://schemas.microsoft.com/office/drawing/2014/main" id="{7EA9D7E0-3DC1-7538-8D99-4FB2194F572F}"/>
                        </a:ext>
                      </a:extLst>
                    </p:cNvPr>
                    <p:cNvPicPr>
                      <a:picLocks noChangeAspect="1"/>
                    </p:cNvPicPr>
                    <p:nvPr/>
                  </p:nvPicPr>
                  <p:blipFill>
                    <a:blip r:embed="rId15"/>
                    <a:stretch>
                      <a:fillRect/>
                    </a:stretch>
                  </p:blipFill>
                  <p:spPr>
                    <a:xfrm>
                      <a:off x="5441489" y="2477729"/>
                      <a:ext cx="914400" cy="914400"/>
                    </a:xfrm>
                    <a:prstGeom prst="rect">
                      <a:avLst/>
                    </a:prstGeom>
                  </p:spPr>
                </p:pic>
              </p:grpSp>
              <p:sp>
                <p:nvSpPr>
                  <p:cNvPr id="64" name="TextBox 63">
                    <a:extLst>
                      <a:ext uri="{FF2B5EF4-FFF2-40B4-BE49-F238E27FC236}">
                        <a16:creationId xmlns:a16="http://schemas.microsoft.com/office/drawing/2014/main" id="{E73CA864-3F3F-54C1-7AC2-EF5601123C36}"/>
                      </a:ext>
                    </a:extLst>
                  </p:cNvPr>
                  <p:cNvSpPr txBox="1"/>
                  <p:nvPr/>
                </p:nvSpPr>
                <p:spPr>
                  <a:xfrm>
                    <a:off x="3439327" y="2001974"/>
                    <a:ext cx="3657600" cy="800219"/>
                  </a:xfrm>
                  <a:prstGeom prst="rect">
                    <a:avLst/>
                  </a:prstGeom>
                  <a:noFill/>
                </p:spPr>
                <p:txBody>
                  <a:bodyPr wrap="square" rtlCol="0">
                    <a:spAutoFit/>
                  </a:bodyPr>
                  <a:lstStyle/>
                  <a:p>
                    <a:pPr algn="ctr"/>
                    <a:r>
                      <a:rPr lang="en-US" sz="2300">
                        <a:latin typeface="+mj-lt"/>
                      </a:rPr>
                      <a:t>JavaScript-Related Ecosystem</a:t>
                    </a:r>
                    <a:endParaRPr lang="en-GB" sz="2300">
                      <a:latin typeface="+mj-lt"/>
                    </a:endParaRPr>
                  </a:p>
                </p:txBody>
              </p:sp>
            </p:grpSp>
            <p:sp>
              <p:nvSpPr>
                <p:cNvPr id="8" name="TextBox 7">
                  <a:extLst>
                    <a:ext uri="{FF2B5EF4-FFF2-40B4-BE49-F238E27FC236}">
                      <a16:creationId xmlns:a16="http://schemas.microsoft.com/office/drawing/2014/main" id="{5C8C8EC5-D81B-E900-E208-27F330376E0F}"/>
                    </a:ext>
                  </a:extLst>
                </p:cNvPr>
                <p:cNvSpPr txBox="1"/>
                <p:nvPr/>
              </p:nvSpPr>
              <p:spPr>
                <a:xfrm>
                  <a:off x="7063867" y="4615907"/>
                  <a:ext cx="3936225" cy="800219"/>
                </a:xfrm>
                <a:prstGeom prst="rect">
                  <a:avLst/>
                </a:prstGeom>
                <a:noFill/>
              </p:spPr>
              <p:txBody>
                <a:bodyPr wrap="square">
                  <a:spAutoFit/>
                </a:bodyPr>
                <a:lstStyle/>
                <a:p>
                  <a:pPr algn="ctr"/>
                  <a:r>
                    <a:rPr lang="en-US" sz="2300">
                      <a:latin typeface="+mj-lt"/>
                    </a:rPr>
                    <a:t>O</a:t>
                  </a:r>
                  <a:r>
                    <a:rPr lang="en-GB" sz="2300">
                      <a:latin typeface="+mj-lt"/>
                    </a:rPr>
                    <a:t>ther Internal – External Toolings</a:t>
                  </a:r>
                </a:p>
              </p:txBody>
            </p:sp>
            <p:cxnSp>
              <p:nvCxnSpPr>
                <p:cNvPr id="9" name="Straight Arrow Connector 8">
                  <a:extLst>
                    <a:ext uri="{FF2B5EF4-FFF2-40B4-BE49-F238E27FC236}">
                      <a16:creationId xmlns:a16="http://schemas.microsoft.com/office/drawing/2014/main" id="{C3762F83-1EB4-C362-B2C5-2E74E1631BFD}"/>
                    </a:ext>
                  </a:extLst>
                </p:cNvPr>
                <p:cNvCxnSpPr>
                  <a:cxnSpLocks/>
                  <a:endCxn id="13" idx="1"/>
                </p:cNvCxnSpPr>
                <p:nvPr/>
              </p:nvCxnSpPr>
              <p:spPr>
                <a:xfrm>
                  <a:off x="2941320" y="4262434"/>
                  <a:ext cx="3231324"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Left Brace 12">
                  <a:extLst>
                    <a:ext uri="{FF2B5EF4-FFF2-40B4-BE49-F238E27FC236}">
                      <a16:creationId xmlns:a16="http://schemas.microsoft.com/office/drawing/2014/main" id="{4DD18A85-2377-397E-2BC4-6A918E95DF3F}"/>
                    </a:ext>
                  </a:extLst>
                </p:cNvPr>
                <p:cNvSpPr/>
                <p:nvPr/>
              </p:nvSpPr>
              <p:spPr>
                <a:xfrm>
                  <a:off x="6172644" y="3508850"/>
                  <a:ext cx="777790" cy="1507167"/>
                </a:xfrm>
                <a:prstGeom prst="leftBrace">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4" name="TextBox 23">
                  <a:extLst>
                    <a:ext uri="{FF2B5EF4-FFF2-40B4-BE49-F238E27FC236}">
                      <a16:creationId xmlns:a16="http://schemas.microsoft.com/office/drawing/2014/main" id="{009654ED-1E5D-BFD6-F298-6EA6D99C7B45}"/>
                    </a:ext>
                  </a:extLst>
                </p:cNvPr>
                <p:cNvSpPr txBox="1"/>
                <p:nvPr/>
              </p:nvSpPr>
              <p:spPr>
                <a:xfrm>
                  <a:off x="2912905" y="3508850"/>
                  <a:ext cx="3288154" cy="446276"/>
                </a:xfrm>
                <a:prstGeom prst="rect">
                  <a:avLst/>
                </a:prstGeom>
                <a:noFill/>
              </p:spPr>
              <p:txBody>
                <a:bodyPr wrap="square" rtlCol="0">
                  <a:spAutoFit/>
                </a:bodyPr>
                <a:lstStyle/>
                <a:p>
                  <a:pPr algn="ctr"/>
                  <a:r>
                    <a:rPr lang="en-US" sz="2300">
                      <a:latin typeface="+mj-lt"/>
                    </a:rPr>
                    <a:t>Quite limited access</a:t>
                  </a:r>
                  <a:endParaRPr lang="en-GB" sz="2300">
                    <a:latin typeface="+mj-lt"/>
                  </a:endParaRPr>
                </a:p>
              </p:txBody>
            </p:sp>
          </p:grpSp>
        </p:grpSp>
      </p:grpSp>
    </p:spTree>
    <p:extLst>
      <p:ext uri="{BB962C8B-B14F-4D97-AF65-F5344CB8AC3E}">
        <p14:creationId xmlns:p14="http://schemas.microsoft.com/office/powerpoint/2010/main" val="227236444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fade">
                                      <p:cBhvr>
                                        <p:cTn id="14" dur="500"/>
                                        <p:tgtEl>
                                          <p:spTgt spid="32"/>
                                        </p:tgtEl>
                                      </p:cBhvr>
                                    </p:animEffect>
                                  </p:childTnLst>
                                </p:cTn>
                              </p:par>
                            </p:childTnLst>
                          </p:cTn>
                        </p:par>
                        <p:par>
                          <p:cTn id="15" fill="hold">
                            <p:stCondLst>
                              <p:cond delay="500"/>
                            </p:stCondLst>
                            <p:childTnLst>
                              <p:par>
                                <p:cTn id="16" presetID="26" presetClass="emph" presetSubtype="0" fill="hold" nodeType="afterEffect">
                                  <p:stCondLst>
                                    <p:cond delay="0"/>
                                  </p:stCondLst>
                                  <p:childTnLst>
                                    <p:animEffect transition="out" filter="fade">
                                      <p:cBhvr>
                                        <p:cTn id="17" dur="500" tmFilter="0, 0; .2, .5; .8, .5; 1, 0"/>
                                        <p:tgtEl>
                                          <p:spTgt spid="32"/>
                                        </p:tgtEl>
                                      </p:cBhvr>
                                    </p:animEffect>
                                    <p:animScale>
                                      <p:cBhvr>
                                        <p:cTn id="18" dur="250" autoRev="1" fill="hold"/>
                                        <p:tgtEl>
                                          <p:spTgt spid="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77358DE-E69E-D5CE-2B5C-AD3BC2D9F329}"/>
              </a:ext>
            </a:extLst>
          </p:cNvPr>
          <p:cNvSpPr>
            <a:spLocks noGrp="1"/>
          </p:cNvSpPr>
          <p:nvPr>
            <p:ph type="sldNum" sz="quarter" idx="12"/>
          </p:nvPr>
        </p:nvSpPr>
        <p:spPr/>
        <p:txBody>
          <a:bodyPr/>
          <a:lstStyle/>
          <a:p>
            <a:fld id="{28844951-7827-47D4-8276-7DDE1FA7D85A}" type="slidenum">
              <a:rPr lang="en-US" sz="2300" b="1" smtClean="0">
                <a:latin typeface="+mj-lt"/>
              </a:rPr>
              <a:pPr/>
              <a:t>13</a:t>
            </a:fld>
            <a:endParaRPr lang="en-US" sz="2300" b="1">
              <a:latin typeface="+mj-lt"/>
            </a:endParaRPr>
          </a:p>
        </p:txBody>
      </p:sp>
      <p:grpSp>
        <p:nvGrpSpPr>
          <p:cNvPr id="45" name="Group 44">
            <a:extLst>
              <a:ext uri="{FF2B5EF4-FFF2-40B4-BE49-F238E27FC236}">
                <a16:creationId xmlns:a16="http://schemas.microsoft.com/office/drawing/2014/main" id="{3FD607E1-D6A2-8653-703A-6F5A16D0113E}"/>
              </a:ext>
            </a:extLst>
          </p:cNvPr>
          <p:cNvGrpSpPr/>
          <p:nvPr/>
        </p:nvGrpSpPr>
        <p:grpSpPr>
          <a:xfrm>
            <a:off x="382339" y="1542736"/>
            <a:ext cx="11560980" cy="4391948"/>
            <a:chOff x="382339" y="1705189"/>
            <a:chExt cx="11560980" cy="4391948"/>
          </a:xfrm>
        </p:grpSpPr>
        <p:grpSp>
          <p:nvGrpSpPr>
            <p:cNvPr id="41" name="Group 40">
              <a:extLst>
                <a:ext uri="{FF2B5EF4-FFF2-40B4-BE49-F238E27FC236}">
                  <a16:creationId xmlns:a16="http://schemas.microsoft.com/office/drawing/2014/main" id="{DE239EEC-A2E0-5238-0F8A-0092A7B99660}"/>
                </a:ext>
              </a:extLst>
            </p:cNvPr>
            <p:cNvGrpSpPr/>
            <p:nvPr/>
          </p:nvGrpSpPr>
          <p:grpSpPr>
            <a:xfrm>
              <a:off x="382339" y="2899035"/>
              <a:ext cx="4573270" cy="3198102"/>
              <a:chOff x="1059635" y="2392260"/>
              <a:chExt cx="4573270" cy="3198102"/>
            </a:xfrm>
          </p:grpSpPr>
          <p:sp>
            <p:nvSpPr>
              <p:cNvPr id="8" name="TextBox 7">
                <a:extLst>
                  <a:ext uri="{FF2B5EF4-FFF2-40B4-BE49-F238E27FC236}">
                    <a16:creationId xmlns:a16="http://schemas.microsoft.com/office/drawing/2014/main" id="{9C6FF6AE-515D-90D0-EA1D-AB915C8D3A5E}"/>
                  </a:ext>
                </a:extLst>
              </p:cNvPr>
              <p:cNvSpPr txBox="1"/>
              <p:nvPr/>
            </p:nvSpPr>
            <p:spPr>
              <a:xfrm>
                <a:off x="1330165" y="2392260"/>
                <a:ext cx="4030939" cy="446276"/>
              </a:xfrm>
              <a:prstGeom prst="rect">
                <a:avLst/>
              </a:prstGeom>
              <a:noFill/>
            </p:spPr>
            <p:txBody>
              <a:bodyPr wrap="square">
                <a:spAutoFit/>
              </a:bodyPr>
              <a:lstStyle/>
              <a:p>
                <a:pPr algn="ctr"/>
                <a:r>
                  <a:rPr lang="en-GB" sz="2300">
                    <a:latin typeface="+mj-lt"/>
                  </a:rPr>
                  <a:t>Setting Up Your Environment</a:t>
                </a:r>
              </a:p>
            </p:txBody>
          </p:sp>
          <p:grpSp>
            <p:nvGrpSpPr>
              <p:cNvPr id="40" name="Group 39">
                <a:extLst>
                  <a:ext uri="{FF2B5EF4-FFF2-40B4-BE49-F238E27FC236}">
                    <a16:creationId xmlns:a16="http://schemas.microsoft.com/office/drawing/2014/main" id="{C71DC566-5120-8230-4DC0-F21302185688}"/>
                  </a:ext>
                </a:extLst>
              </p:cNvPr>
              <p:cNvGrpSpPr/>
              <p:nvPr/>
            </p:nvGrpSpPr>
            <p:grpSpPr>
              <a:xfrm>
                <a:off x="1059635" y="2906247"/>
                <a:ext cx="4573270" cy="2684115"/>
                <a:chOff x="1250181" y="1469959"/>
                <a:chExt cx="4573270" cy="2684115"/>
              </a:xfrm>
            </p:grpSpPr>
            <p:grpSp>
              <p:nvGrpSpPr>
                <p:cNvPr id="58" name="Group 57">
                  <a:extLst>
                    <a:ext uri="{FF2B5EF4-FFF2-40B4-BE49-F238E27FC236}">
                      <a16:creationId xmlns:a16="http://schemas.microsoft.com/office/drawing/2014/main" id="{34575663-8320-7603-F90E-B9FFBF05AC90}"/>
                    </a:ext>
                  </a:extLst>
                </p:cNvPr>
                <p:cNvGrpSpPr/>
                <p:nvPr/>
              </p:nvGrpSpPr>
              <p:grpSpPr>
                <a:xfrm>
                  <a:off x="1250181" y="1469959"/>
                  <a:ext cx="2743200" cy="914400"/>
                  <a:chOff x="1767235" y="1641143"/>
                  <a:chExt cx="2743200" cy="914400"/>
                </a:xfrm>
              </p:grpSpPr>
              <p:pic>
                <p:nvPicPr>
                  <p:cNvPr id="63" name="Picture 62">
                    <a:extLst>
                      <a:ext uri="{FF2B5EF4-FFF2-40B4-BE49-F238E27FC236}">
                        <a16:creationId xmlns:a16="http://schemas.microsoft.com/office/drawing/2014/main" id="{DEB442DF-3521-2827-F4AA-A9818D43B77F}"/>
                      </a:ext>
                    </a:extLst>
                  </p:cNvPr>
                  <p:cNvPicPr>
                    <a:picLocks noChangeAspect="1"/>
                  </p:cNvPicPr>
                  <p:nvPr/>
                </p:nvPicPr>
                <p:blipFill>
                  <a:blip r:embed="rId3"/>
                  <a:stretch>
                    <a:fillRect/>
                  </a:stretch>
                </p:blipFill>
                <p:spPr>
                  <a:xfrm>
                    <a:off x="1767235" y="1641143"/>
                    <a:ext cx="914400" cy="914400"/>
                  </a:xfrm>
                  <a:prstGeom prst="rect">
                    <a:avLst/>
                  </a:prstGeom>
                </p:spPr>
              </p:pic>
              <p:pic>
                <p:nvPicPr>
                  <p:cNvPr id="64" name="Picture 63">
                    <a:extLst>
                      <a:ext uri="{FF2B5EF4-FFF2-40B4-BE49-F238E27FC236}">
                        <a16:creationId xmlns:a16="http://schemas.microsoft.com/office/drawing/2014/main" id="{00BA9159-87D4-20DC-64DA-8D3D1649F11D}"/>
                      </a:ext>
                    </a:extLst>
                  </p:cNvPr>
                  <p:cNvPicPr>
                    <a:picLocks noChangeAspect="1"/>
                  </p:cNvPicPr>
                  <p:nvPr/>
                </p:nvPicPr>
                <p:blipFill>
                  <a:blip r:embed="rId4"/>
                  <a:stretch>
                    <a:fillRect/>
                  </a:stretch>
                </p:blipFill>
                <p:spPr>
                  <a:xfrm>
                    <a:off x="2681635" y="1641143"/>
                    <a:ext cx="914400" cy="914400"/>
                  </a:xfrm>
                  <a:prstGeom prst="rect">
                    <a:avLst/>
                  </a:prstGeom>
                </p:spPr>
              </p:pic>
              <p:pic>
                <p:nvPicPr>
                  <p:cNvPr id="65" name="Picture 64">
                    <a:extLst>
                      <a:ext uri="{FF2B5EF4-FFF2-40B4-BE49-F238E27FC236}">
                        <a16:creationId xmlns:a16="http://schemas.microsoft.com/office/drawing/2014/main" id="{24B2F37E-7838-BCE0-05A2-AFC0F4C6984B}"/>
                      </a:ext>
                    </a:extLst>
                  </p:cNvPr>
                  <p:cNvPicPr>
                    <a:picLocks noChangeAspect="1"/>
                  </p:cNvPicPr>
                  <p:nvPr/>
                </p:nvPicPr>
                <p:blipFill>
                  <a:blip r:embed="rId5"/>
                  <a:stretch>
                    <a:fillRect/>
                  </a:stretch>
                </p:blipFill>
                <p:spPr>
                  <a:xfrm>
                    <a:off x="3596035" y="1641143"/>
                    <a:ext cx="914400" cy="914400"/>
                  </a:xfrm>
                  <a:prstGeom prst="rect">
                    <a:avLst/>
                  </a:prstGeom>
                </p:spPr>
              </p:pic>
            </p:grpSp>
            <p:pic>
              <p:nvPicPr>
                <p:cNvPr id="59" name="Picture 58">
                  <a:extLst>
                    <a:ext uri="{FF2B5EF4-FFF2-40B4-BE49-F238E27FC236}">
                      <a16:creationId xmlns:a16="http://schemas.microsoft.com/office/drawing/2014/main" id="{0761698C-E5C3-F444-11F5-12086A3CEAF6}"/>
                    </a:ext>
                  </a:extLst>
                </p:cNvPr>
                <p:cNvPicPr>
                  <a:picLocks noChangeAspect="1"/>
                </p:cNvPicPr>
                <p:nvPr/>
              </p:nvPicPr>
              <p:blipFill>
                <a:blip r:embed="rId6"/>
                <a:stretch>
                  <a:fillRect/>
                </a:stretch>
              </p:blipFill>
              <p:spPr>
                <a:xfrm>
                  <a:off x="3993381" y="1469959"/>
                  <a:ext cx="915670" cy="914400"/>
                </a:xfrm>
                <a:prstGeom prst="rect">
                  <a:avLst/>
                </a:prstGeom>
              </p:spPr>
            </p:pic>
            <p:pic>
              <p:nvPicPr>
                <p:cNvPr id="60" name="Picture 59" descr="A blue ribbon with a cross&#10;&#10;Description automatically generated">
                  <a:extLst>
                    <a:ext uri="{FF2B5EF4-FFF2-40B4-BE49-F238E27FC236}">
                      <a16:creationId xmlns:a16="http://schemas.microsoft.com/office/drawing/2014/main" id="{D7D4B6E4-18D4-797C-42BB-F3AD800E64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09051" y="1486418"/>
                  <a:ext cx="914400" cy="897941"/>
                </a:xfrm>
                <a:prstGeom prst="rect">
                  <a:avLst/>
                </a:prstGeom>
              </p:spPr>
            </p:pic>
            <p:sp>
              <p:nvSpPr>
                <p:cNvPr id="61" name="TextBox 60">
                  <a:extLst>
                    <a:ext uri="{FF2B5EF4-FFF2-40B4-BE49-F238E27FC236}">
                      <a16:creationId xmlns:a16="http://schemas.microsoft.com/office/drawing/2014/main" id="{BFD75D00-7A7B-712D-3BE4-0A18277F7DF3}"/>
                    </a:ext>
                  </a:extLst>
                </p:cNvPr>
                <p:cNvSpPr txBox="1"/>
                <p:nvPr/>
              </p:nvSpPr>
              <p:spPr>
                <a:xfrm>
                  <a:off x="1250181" y="2384359"/>
                  <a:ext cx="4573270" cy="446276"/>
                </a:xfrm>
                <a:prstGeom prst="rect">
                  <a:avLst/>
                </a:prstGeom>
                <a:noFill/>
              </p:spPr>
              <p:txBody>
                <a:bodyPr wrap="square">
                  <a:spAutoFit/>
                </a:bodyPr>
                <a:lstStyle/>
                <a:p>
                  <a:pPr algn="ctr"/>
                  <a:r>
                    <a:rPr lang="en-GB" sz="2300">
                      <a:latin typeface="+mj-lt"/>
                    </a:rPr>
                    <a:t>p5.vscode extension</a:t>
                  </a:r>
                </a:p>
              </p:txBody>
            </p:sp>
            <p:sp>
              <p:nvSpPr>
                <p:cNvPr id="62" name="TextBox 61">
                  <a:extLst>
                    <a:ext uri="{FF2B5EF4-FFF2-40B4-BE49-F238E27FC236}">
                      <a16:creationId xmlns:a16="http://schemas.microsoft.com/office/drawing/2014/main" id="{E42CCDEC-97D8-B637-91D4-C8CEEB9DCDEA}"/>
                    </a:ext>
                  </a:extLst>
                </p:cNvPr>
                <p:cNvSpPr txBox="1"/>
                <p:nvPr/>
              </p:nvSpPr>
              <p:spPr>
                <a:xfrm>
                  <a:off x="1829467" y="2830635"/>
                  <a:ext cx="3413428" cy="1323439"/>
                </a:xfrm>
                <a:prstGeom prst="rect">
                  <a:avLst/>
                </a:prstGeom>
                <a:noFill/>
              </p:spPr>
              <p:txBody>
                <a:bodyPr wrap="square">
                  <a:spAutoFit/>
                </a:bodyPr>
                <a:lstStyle/>
                <a:p>
                  <a:pPr algn="just"/>
                  <a:r>
                    <a:rPr lang="en-GB" sz="2000">
                      <a:latin typeface="Aptos" panose="020B0004020202020204" pitchFamily="34" charset="0"/>
                      <a:hlinkClick r:id="rId8">
                        <a:extLst>
                          <a:ext uri="{A12FA001-AC4F-418D-AE19-62706E023703}">
                            <ahyp:hlinkClr xmlns:ahyp="http://schemas.microsoft.com/office/drawing/2018/hyperlinkcolor" val="tx"/>
                          </a:ext>
                        </a:extLst>
                      </a:hlinkClick>
                    </a:rPr>
                    <a:t>https://marketplace.visualstudio.com/items?itemName=samplavigne.p5-vscode</a:t>
                  </a:r>
                  <a:endParaRPr lang="en-GB" sz="2000">
                    <a:latin typeface="Aptos" panose="020B0004020202020204" pitchFamily="34" charset="0"/>
                  </a:endParaRPr>
                </a:p>
                <a:p>
                  <a:pPr algn="just"/>
                  <a:endParaRPr lang="en-GB" sz="2000">
                    <a:latin typeface="Aptos" panose="020B0004020202020204" pitchFamily="34" charset="0"/>
                  </a:endParaRPr>
                </a:p>
              </p:txBody>
            </p:sp>
          </p:grpSp>
        </p:grpSp>
        <p:grpSp>
          <p:nvGrpSpPr>
            <p:cNvPr id="44" name="Group 43">
              <a:extLst>
                <a:ext uri="{FF2B5EF4-FFF2-40B4-BE49-F238E27FC236}">
                  <a16:creationId xmlns:a16="http://schemas.microsoft.com/office/drawing/2014/main" id="{4B9B9354-FA0C-D7A6-E933-FFA792CF9802}"/>
                </a:ext>
              </a:extLst>
            </p:cNvPr>
            <p:cNvGrpSpPr/>
            <p:nvPr/>
          </p:nvGrpSpPr>
          <p:grpSpPr>
            <a:xfrm>
              <a:off x="4375053" y="1705189"/>
              <a:ext cx="7568266" cy="4071599"/>
              <a:chOff x="4375053" y="1705189"/>
              <a:chExt cx="7568266" cy="4071599"/>
            </a:xfrm>
          </p:grpSpPr>
          <p:grpSp>
            <p:nvGrpSpPr>
              <p:cNvPr id="23" name="Group 22">
                <a:extLst>
                  <a:ext uri="{FF2B5EF4-FFF2-40B4-BE49-F238E27FC236}">
                    <a16:creationId xmlns:a16="http://schemas.microsoft.com/office/drawing/2014/main" id="{897C49C3-42AD-738D-8E40-A24E7AAAAA8D}"/>
                  </a:ext>
                </a:extLst>
              </p:cNvPr>
              <p:cNvGrpSpPr/>
              <p:nvPr/>
            </p:nvGrpSpPr>
            <p:grpSpPr>
              <a:xfrm>
                <a:off x="8146407" y="1705189"/>
                <a:ext cx="3683479" cy="2629019"/>
                <a:chOff x="3439327" y="2001974"/>
                <a:chExt cx="3683479" cy="2629019"/>
              </a:xfrm>
            </p:grpSpPr>
            <p:grpSp>
              <p:nvGrpSpPr>
                <p:cNvPr id="28" name="Group 27">
                  <a:extLst>
                    <a:ext uri="{FF2B5EF4-FFF2-40B4-BE49-F238E27FC236}">
                      <a16:creationId xmlns:a16="http://schemas.microsoft.com/office/drawing/2014/main" id="{B7E75630-CFB1-6C65-3D97-474662B01C25}"/>
                    </a:ext>
                  </a:extLst>
                </p:cNvPr>
                <p:cNvGrpSpPr/>
                <p:nvPr/>
              </p:nvGrpSpPr>
              <p:grpSpPr>
                <a:xfrm>
                  <a:off x="3439327" y="2802193"/>
                  <a:ext cx="3683479" cy="1828800"/>
                  <a:chOff x="2672410" y="1563329"/>
                  <a:chExt cx="3683479" cy="1828800"/>
                </a:xfrm>
              </p:grpSpPr>
              <p:pic>
                <p:nvPicPr>
                  <p:cNvPr id="30" name="Picture 29">
                    <a:extLst>
                      <a:ext uri="{FF2B5EF4-FFF2-40B4-BE49-F238E27FC236}">
                        <a16:creationId xmlns:a16="http://schemas.microsoft.com/office/drawing/2014/main" id="{3330F9EE-3978-CEA4-0A41-4B46C5DD805D}"/>
                      </a:ext>
                    </a:extLst>
                  </p:cNvPr>
                  <p:cNvPicPr>
                    <a:picLocks noChangeAspect="1"/>
                  </p:cNvPicPr>
                  <p:nvPr/>
                </p:nvPicPr>
                <p:blipFill>
                  <a:blip r:embed="rId9"/>
                  <a:stretch>
                    <a:fillRect/>
                  </a:stretch>
                </p:blipFill>
                <p:spPr>
                  <a:xfrm>
                    <a:off x="3586810" y="1563329"/>
                    <a:ext cx="914400" cy="914400"/>
                  </a:xfrm>
                  <a:prstGeom prst="rect">
                    <a:avLst/>
                  </a:prstGeom>
                </p:spPr>
              </p:pic>
              <p:pic>
                <p:nvPicPr>
                  <p:cNvPr id="31" name="Picture 30">
                    <a:extLst>
                      <a:ext uri="{FF2B5EF4-FFF2-40B4-BE49-F238E27FC236}">
                        <a16:creationId xmlns:a16="http://schemas.microsoft.com/office/drawing/2014/main" id="{57AE7B97-3EC0-F370-BEB4-A09798C3AD41}"/>
                      </a:ext>
                    </a:extLst>
                  </p:cNvPr>
                  <p:cNvPicPr>
                    <a:picLocks noChangeAspect="1"/>
                  </p:cNvPicPr>
                  <p:nvPr/>
                </p:nvPicPr>
                <p:blipFill>
                  <a:blip r:embed="rId10"/>
                  <a:stretch>
                    <a:fillRect/>
                  </a:stretch>
                </p:blipFill>
                <p:spPr>
                  <a:xfrm>
                    <a:off x="3586810" y="2477729"/>
                    <a:ext cx="914400" cy="914400"/>
                  </a:xfrm>
                  <a:prstGeom prst="rect">
                    <a:avLst/>
                  </a:prstGeom>
                </p:spPr>
              </p:pic>
              <p:pic>
                <p:nvPicPr>
                  <p:cNvPr id="32" name="Picture 31" descr="A red and white logo&#10;&#10;Description automatically generated">
                    <a:extLst>
                      <a:ext uri="{FF2B5EF4-FFF2-40B4-BE49-F238E27FC236}">
                        <a16:creationId xmlns:a16="http://schemas.microsoft.com/office/drawing/2014/main" id="{873792A0-9DB7-5030-4ED9-E492B6EC758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527089" y="2477729"/>
                    <a:ext cx="862642" cy="914400"/>
                  </a:xfrm>
                  <a:prstGeom prst="rect">
                    <a:avLst/>
                  </a:prstGeom>
                </p:spPr>
              </p:pic>
              <p:pic>
                <p:nvPicPr>
                  <p:cNvPr id="33" name="Picture 32">
                    <a:extLst>
                      <a:ext uri="{FF2B5EF4-FFF2-40B4-BE49-F238E27FC236}">
                        <a16:creationId xmlns:a16="http://schemas.microsoft.com/office/drawing/2014/main" id="{F455EE35-78C7-D208-569C-2C8D8C95FB4F}"/>
                      </a:ext>
                    </a:extLst>
                  </p:cNvPr>
                  <p:cNvPicPr>
                    <a:picLocks noChangeAspect="1"/>
                  </p:cNvPicPr>
                  <p:nvPr/>
                </p:nvPicPr>
                <p:blipFill>
                  <a:blip r:embed="rId12"/>
                  <a:stretch>
                    <a:fillRect/>
                  </a:stretch>
                </p:blipFill>
                <p:spPr>
                  <a:xfrm>
                    <a:off x="2672410" y="1563329"/>
                    <a:ext cx="914400" cy="914400"/>
                  </a:xfrm>
                  <a:prstGeom prst="rect">
                    <a:avLst/>
                  </a:prstGeom>
                </p:spPr>
              </p:pic>
              <p:pic>
                <p:nvPicPr>
                  <p:cNvPr id="34" name="Picture 33" descr="A blue and black symbol&#10;&#10;Description automatically generated">
                    <a:extLst>
                      <a:ext uri="{FF2B5EF4-FFF2-40B4-BE49-F238E27FC236}">
                        <a16:creationId xmlns:a16="http://schemas.microsoft.com/office/drawing/2014/main" id="{B512287F-1842-CFCD-0A12-3B2EB544ECA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672410" y="2477729"/>
                    <a:ext cx="914400" cy="914400"/>
                  </a:xfrm>
                  <a:prstGeom prst="rect">
                    <a:avLst/>
                  </a:prstGeom>
                </p:spPr>
              </p:pic>
              <p:pic>
                <p:nvPicPr>
                  <p:cNvPr id="35" name="Picture 34">
                    <a:extLst>
                      <a:ext uri="{FF2B5EF4-FFF2-40B4-BE49-F238E27FC236}">
                        <a16:creationId xmlns:a16="http://schemas.microsoft.com/office/drawing/2014/main" id="{BDAE3501-5044-B24C-AD5A-4793131FC539}"/>
                      </a:ext>
                    </a:extLst>
                  </p:cNvPr>
                  <p:cNvPicPr>
                    <a:picLocks noChangeAspect="1"/>
                  </p:cNvPicPr>
                  <p:nvPr/>
                </p:nvPicPr>
                <p:blipFill>
                  <a:blip r:embed="rId14"/>
                  <a:stretch>
                    <a:fillRect/>
                  </a:stretch>
                </p:blipFill>
                <p:spPr>
                  <a:xfrm>
                    <a:off x="4501210" y="1842602"/>
                    <a:ext cx="914400" cy="355854"/>
                  </a:xfrm>
                  <a:prstGeom prst="rect">
                    <a:avLst/>
                  </a:prstGeom>
                </p:spPr>
              </p:pic>
              <p:pic>
                <p:nvPicPr>
                  <p:cNvPr id="36" name="Picture 35" descr="A green logo with a black background&#10;&#10;Description automatically generated">
                    <a:extLst>
                      <a:ext uri="{FF2B5EF4-FFF2-40B4-BE49-F238E27FC236}">
                        <a16:creationId xmlns:a16="http://schemas.microsoft.com/office/drawing/2014/main" id="{5C6F99EC-497A-D4DA-1013-0454AEABF2A3}"/>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415610" y="1563329"/>
                    <a:ext cx="914400" cy="914400"/>
                  </a:xfrm>
                  <a:prstGeom prst="rect">
                    <a:avLst/>
                  </a:prstGeom>
                </p:spPr>
              </p:pic>
              <p:pic>
                <p:nvPicPr>
                  <p:cNvPr id="37" name="Picture 36">
                    <a:extLst>
                      <a:ext uri="{FF2B5EF4-FFF2-40B4-BE49-F238E27FC236}">
                        <a16:creationId xmlns:a16="http://schemas.microsoft.com/office/drawing/2014/main" id="{8BC55AAA-957C-90F4-4546-2C8D4040EECC}"/>
                      </a:ext>
                    </a:extLst>
                  </p:cNvPr>
                  <p:cNvPicPr>
                    <a:picLocks noChangeAspect="1"/>
                  </p:cNvPicPr>
                  <p:nvPr/>
                </p:nvPicPr>
                <p:blipFill>
                  <a:blip r:embed="rId16"/>
                  <a:stretch>
                    <a:fillRect/>
                  </a:stretch>
                </p:blipFill>
                <p:spPr>
                  <a:xfrm>
                    <a:off x="5441489" y="2477729"/>
                    <a:ext cx="914400" cy="914400"/>
                  </a:xfrm>
                  <a:prstGeom prst="rect">
                    <a:avLst/>
                  </a:prstGeom>
                </p:spPr>
              </p:pic>
            </p:grpSp>
            <p:sp>
              <p:nvSpPr>
                <p:cNvPr id="29" name="TextBox 28">
                  <a:extLst>
                    <a:ext uri="{FF2B5EF4-FFF2-40B4-BE49-F238E27FC236}">
                      <a16:creationId xmlns:a16="http://schemas.microsoft.com/office/drawing/2014/main" id="{D9F4026F-FE76-76CB-3D55-4269A6B1B4C3}"/>
                    </a:ext>
                  </a:extLst>
                </p:cNvPr>
                <p:cNvSpPr txBox="1"/>
                <p:nvPr/>
              </p:nvSpPr>
              <p:spPr>
                <a:xfrm>
                  <a:off x="3439327" y="2001974"/>
                  <a:ext cx="3657600" cy="800219"/>
                </a:xfrm>
                <a:prstGeom prst="rect">
                  <a:avLst/>
                </a:prstGeom>
                <a:noFill/>
              </p:spPr>
              <p:txBody>
                <a:bodyPr wrap="square" rtlCol="0">
                  <a:spAutoFit/>
                </a:bodyPr>
                <a:lstStyle/>
                <a:p>
                  <a:pPr algn="ctr"/>
                  <a:r>
                    <a:rPr lang="en-US" sz="2300">
                      <a:latin typeface="+mj-lt"/>
                    </a:rPr>
                    <a:t>JavaScript-Related Ecosystem</a:t>
                  </a:r>
                  <a:endParaRPr lang="en-GB" sz="2300">
                    <a:latin typeface="+mj-lt"/>
                  </a:endParaRPr>
                </a:p>
              </p:txBody>
            </p:sp>
          </p:grpSp>
          <p:sp>
            <p:nvSpPr>
              <p:cNvPr id="24" name="TextBox 23">
                <a:extLst>
                  <a:ext uri="{FF2B5EF4-FFF2-40B4-BE49-F238E27FC236}">
                    <a16:creationId xmlns:a16="http://schemas.microsoft.com/office/drawing/2014/main" id="{FF77E51A-8EA8-5E18-8B90-1D842291141D}"/>
                  </a:ext>
                </a:extLst>
              </p:cNvPr>
              <p:cNvSpPr txBox="1"/>
              <p:nvPr/>
            </p:nvSpPr>
            <p:spPr>
              <a:xfrm>
                <a:off x="8007094" y="4976569"/>
                <a:ext cx="3936225" cy="800219"/>
              </a:xfrm>
              <a:prstGeom prst="rect">
                <a:avLst/>
              </a:prstGeom>
              <a:noFill/>
            </p:spPr>
            <p:txBody>
              <a:bodyPr wrap="square">
                <a:spAutoFit/>
              </a:bodyPr>
              <a:lstStyle/>
              <a:p>
                <a:pPr algn="ctr"/>
                <a:r>
                  <a:rPr lang="en-US" sz="2300">
                    <a:latin typeface="+mj-lt"/>
                  </a:rPr>
                  <a:t>O</a:t>
                </a:r>
                <a:r>
                  <a:rPr lang="en-GB" sz="2300">
                    <a:latin typeface="+mj-lt"/>
                  </a:rPr>
                  <a:t>ther Internal – External Toolings</a:t>
                </a:r>
              </a:p>
            </p:txBody>
          </p:sp>
          <p:cxnSp>
            <p:nvCxnSpPr>
              <p:cNvPr id="25" name="Straight Arrow Connector 24">
                <a:extLst>
                  <a:ext uri="{FF2B5EF4-FFF2-40B4-BE49-F238E27FC236}">
                    <a16:creationId xmlns:a16="http://schemas.microsoft.com/office/drawing/2014/main" id="{15B3111F-67EB-9912-AD03-6487C09D5105}"/>
                  </a:ext>
                </a:extLst>
              </p:cNvPr>
              <p:cNvCxnSpPr>
                <a:cxnSpLocks/>
                <a:endCxn id="26" idx="1"/>
              </p:cNvCxnSpPr>
              <p:nvPr/>
            </p:nvCxnSpPr>
            <p:spPr>
              <a:xfrm>
                <a:off x="5073445" y="4623096"/>
                <a:ext cx="2042426"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Left Brace 25">
                <a:extLst>
                  <a:ext uri="{FF2B5EF4-FFF2-40B4-BE49-F238E27FC236}">
                    <a16:creationId xmlns:a16="http://schemas.microsoft.com/office/drawing/2014/main" id="{46B8EB51-8F98-63D4-0616-2214B3F9644E}"/>
                  </a:ext>
                </a:extLst>
              </p:cNvPr>
              <p:cNvSpPr/>
              <p:nvPr/>
            </p:nvSpPr>
            <p:spPr>
              <a:xfrm>
                <a:off x="7115871" y="3869512"/>
                <a:ext cx="777790" cy="1507167"/>
              </a:xfrm>
              <a:prstGeom prst="leftBrace">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7" name="TextBox 26">
                <a:extLst>
                  <a:ext uri="{FF2B5EF4-FFF2-40B4-BE49-F238E27FC236}">
                    <a16:creationId xmlns:a16="http://schemas.microsoft.com/office/drawing/2014/main" id="{05E4A285-76E6-6B4F-386E-9A927779AA96}"/>
                  </a:ext>
                </a:extLst>
              </p:cNvPr>
              <p:cNvSpPr txBox="1"/>
              <p:nvPr/>
            </p:nvSpPr>
            <p:spPr>
              <a:xfrm>
                <a:off x="4375053" y="3869512"/>
                <a:ext cx="3288154" cy="446276"/>
              </a:xfrm>
              <a:prstGeom prst="rect">
                <a:avLst/>
              </a:prstGeom>
              <a:noFill/>
            </p:spPr>
            <p:txBody>
              <a:bodyPr wrap="square" rtlCol="0">
                <a:spAutoFit/>
              </a:bodyPr>
              <a:lstStyle/>
              <a:p>
                <a:pPr algn="ctr"/>
                <a:r>
                  <a:rPr lang="en-US" sz="2300">
                    <a:latin typeface="+mj-lt"/>
                  </a:rPr>
                  <a:t>Fully accessible</a:t>
                </a:r>
                <a:endParaRPr lang="en-GB" sz="2300">
                  <a:latin typeface="+mj-lt"/>
                </a:endParaRPr>
              </a:p>
            </p:txBody>
          </p:sp>
        </p:grpSp>
      </p:grpSp>
      <p:sp>
        <p:nvSpPr>
          <p:cNvPr id="43" name="TextBox 42">
            <a:extLst>
              <a:ext uri="{FF2B5EF4-FFF2-40B4-BE49-F238E27FC236}">
                <a16:creationId xmlns:a16="http://schemas.microsoft.com/office/drawing/2014/main" id="{32D1E42C-FD60-2FC9-8898-375AF6D3DE54}"/>
              </a:ext>
            </a:extLst>
          </p:cNvPr>
          <p:cNvSpPr txBox="1"/>
          <p:nvPr/>
        </p:nvSpPr>
        <p:spPr>
          <a:xfrm>
            <a:off x="1263285" y="531895"/>
            <a:ext cx="9665431" cy="553998"/>
          </a:xfrm>
          <a:prstGeom prst="rect">
            <a:avLst/>
          </a:prstGeom>
          <a:noFill/>
        </p:spPr>
        <p:txBody>
          <a:bodyPr wrap="square">
            <a:spAutoFit/>
          </a:bodyPr>
          <a:lstStyle/>
          <a:p>
            <a:pPr algn="ctr"/>
            <a:r>
              <a:rPr lang="en-GB" sz="3000" b="1">
                <a:latin typeface="+mj-lt"/>
              </a:rPr>
              <a:t>Cách sử dụng – khởi tạo dự án p5.js (Cách #02)</a:t>
            </a:r>
          </a:p>
        </p:txBody>
      </p:sp>
    </p:spTree>
    <p:extLst>
      <p:ext uri="{BB962C8B-B14F-4D97-AF65-F5344CB8AC3E}">
        <p14:creationId xmlns:p14="http://schemas.microsoft.com/office/powerpoint/2010/main" val="82716066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ppt_x</p:attrName>
                                        </p:attrNameLst>
                                      </p:cBhvr>
                                      <p:tavLst>
                                        <p:tav tm="0">
                                          <p:val>
                                            <p:strVal val="#ppt_x"/>
                                          </p:val>
                                        </p:tav>
                                        <p:tav tm="100000">
                                          <p:val>
                                            <p:strVal val="#ppt_x"/>
                                          </p:val>
                                        </p:tav>
                                      </p:tavLst>
                                    </p:anim>
                                    <p:anim calcmode="lin" valueType="num">
                                      <p:cBhvr>
                                        <p:cTn id="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fade">
                                      <p:cBhvr>
                                        <p:cTn id="14" dur="500"/>
                                        <p:tgtEl>
                                          <p:spTgt spid="45"/>
                                        </p:tgtEl>
                                      </p:cBhvr>
                                    </p:animEffect>
                                  </p:childTnLst>
                                </p:cTn>
                              </p:par>
                            </p:childTnLst>
                          </p:cTn>
                        </p:par>
                        <p:par>
                          <p:cTn id="15" fill="hold">
                            <p:stCondLst>
                              <p:cond delay="500"/>
                            </p:stCondLst>
                            <p:childTnLst>
                              <p:par>
                                <p:cTn id="16" presetID="26" presetClass="emph" presetSubtype="0" fill="hold" nodeType="afterEffect">
                                  <p:stCondLst>
                                    <p:cond delay="0"/>
                                  </p:stCondLst>
                                  <p:childTnLst>
                                    <p:animEffect transition="out" filter="fade">
                                      <p:cBhvr>
                                        <p:cTn id="17" dur="500" tmFilter="0, 0; .2, .5; .8, .5; 1, 0"/>
                                        <p:tgtEl>
                                          <p:spTgt spid="45"/>
                                        </p:tgtEl>
                                      </p:cBhvr>
                                    </p:animEffect>
                                    <p:animScale>
                                      <p:cBhvr>
                                        <p:cTn id="18" dur="250" autoRev="1" fill="hold"/>
                                        <p:tgtEl>
                                          <p:spTgt spid="4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5FAC9D8-E875-2B78-2F3B-72FF8AA3EB26}"/>
              </a:ext>
            </a:extLst>
          </p:cNvPr>
          <p:cNvSpPr>
            <a:spLocks noGrp="1"/>
          </p:cNvSpPr>
          <p:nvPr>
            <p:ph type="sldNum" sz="quarter" idx="12"/>
          </p:nvPr>
        </p:nvSpPr>
        <p:spPr/>
        <p:txBody>
          <a:bodyPr/>
          <a:lstStyle/>
          <a:p>
            <a:fld id="{28844951-7827-47D4-8276-7DDE1FA7D85A}" type="slidenum">
              <a:rPr lang="en-US" sz="2300" b="1" smtClean="0">
                <a:latin typeface="+mj-lt"/>
              </a:rPr>
              <a:pPr/>
              <a:t>14</a:t>
            </a:fld>
            <a:endParaRPr lang="en-US" sz="2300" b="1">
              <a:latin typeface="+mj-lt"/>
            </a:endParaRPr>
          </a:p>
        </p:txBody>
      </p:sp>
      <p:sp>
        <p:nvSpPr>
          <p:cNvPr id="3" name="TextBox 2">
            <a:extLst>
              <a:ext uri="{FF2B5EF4-FFF2-40B4-BE49-F238E27FC236}">
                <a16:creationId xmlns:a16="http://schemas.microsoft.com/office/drawing/2014/main" id="{F6B1E3C6-F7C1-37A1-3CFD-F70F2817E0A0}"/>
              </a:ext>
            </a:extLst>
          </p:cNvPr>
          <p:cNvSpPr txBox="1"/>
          <p:nvPr/>
        </p:nvSpPr>
        <p:spPr>
          <a:xfrm>
            <a:off x="1263285" y="766941"/>
            <a:ext cx="9665431" cy="1015663"/>
          </a:xfrm>
          <a:prstGeom prst="rect">
            <a:avLst/>
          </a:prstGeom>
          <a:noFill/>
        </p:spPr>
        <p:txBody>
          <a:bodyPr wrap="square">
            <a:spAutoFit/>
          </a:bodyPr>
          <a:lstStyle/>
          <a:p>
            <a:pPr algn="ctr"/>
            <a:r>
              <a:rPr lang="en-GB" sz="3000" b="1">
                <a:latin typeface="+mj-lt"/>
              </a:rPr>
              <a:t>Cách sử dụng – khởi tạo dự án p5.js</a:t>
            </a:r>
          </a:p>
          <a:p>
            <a:pPr algn="ctr"/>
            <a:r>
              <a:rPr lang="en-GB" sz="3000" b="1">
                <a:latin typeface="+mj-lt"/>
              </a:rPr>
              <a:t>(So sánh Cách #01 và Cách #02)</a:t>
            </a:r>
          </a:p>
        </p:txBody>
      </p:sp>
      <p:graphicFrame>
        <p:nvGraphicFramePr>
          <p:cNvPr id="4" name="Table 3">
            <a:extLst>
              <a:ext uri="{FF2B5EF4-FFF2-40B4-BE49-F238E27FC236}">
                <a16:creationId xmlns:a16="http://schemas.microsoft.com/office/drawing/2014/main" id="{EEC22854-6DAA-BC59-797E-30CA1CCD8DE6}"/>
              </a:ext>
            </a:extLst>
          </p:cNvPr>
          <p:cNvGraphicFramePr>
            <a:graphicFrameLocks noGrp="1"/>
          </p:cNvGraphicFramePr>
          <p:nvPr>
            <p:extLst>
              <p:ext uri="{D42A27DB-BD31-4B8C-83A1-F6EECF244321}">
                <p14:modId xmlns:p14="http://schemas.microsoft.com/office/powerpoint/2010/main" val="1774490244"/>
              </p:ext>
            </p:extLst>
          </p:nvPr>
        </p:nvGraphicFramePr>
        <p:xfrm>
          <a:off x="1832304" y="1891812"/>
          <a:ext cx="9003748" cy="3617311"/>
        </p:xfrm>
        <a:graphic>
          <a:graphicData uri="http://schemas.openxmlformats.org/drawingml/2006/table">
            <a:tbl>
              <a:tblPr firstRow="1" bandRow="1">
                <a:tableStyleId>{5C22544A-7EE6-4342-B048-85BDC9FD1C3A}</a:tableStyleId>
              </a:tblPr>
              <a:tblGrid>
                <a:gridCol w="1142124">
                  <a:extLst>
                    <a:ext uri="{9D8B030D-6E8A-4147-A177-3AD203B41FA5}">
                      <a16:colId xmlns:a16="http://schemas.microsoft.com/office/drawing/2014/main" val="3561174892"/>
                    </a:ext>
                  </a:extLst>
                </a:gridCol>
                <a:gridCol w="3930812">
                  <a:extLst>
                    <a:ext uri="{9D8B030D-6E8A-4147-A177-3AD203B41FA5}">
                      <a16:colId xmlns:a16="http://schemas.microsoft.com/office/drawing/2014/main" val="4086864184"/>
                    </a:ext>
                  </a:extLst>
                </a:gridCol>
                <a:gridCol w="3930812">
                  <a:extLst>
                    <a:ext uri="{9D8B030D-6E8A-4147-A177-3AD203B41FA5}">
                      <a16:colId xmlns:a16="http://schemas.microsoft.com/office/drawing/2014/main" val="3991891152"/>
                    </a:ext>
                  </a:extLst>
                </a:gridCol>
              </a:tblGrid>
              <a:tr h="535898">
                <a:tc>
                  <a:txBody>
                    <a:bodyPr/>
                    <a:lstStyle/>
                    <a:p>
                      <a:endParaRPr lang="en-US" dirty="0"/>
                    </a:p>
                  </a:txBody>
                  <a:tcPr/>
                </a:tc>
                <a:tc>
                  <a:txBody>
                    <a:bodyPr/>
                    <a:lstStyle/>
                    <a:p>
                      <a:r>
                        <a:rPr lang="en-US" dirty="0" err="1">
                          <a:latin typeface="Corbel (Headings)"/>
                        </a:rPr>
                        <a:t>Hướng</a:t>
                      </a:r>
                      <a:r>
                        <a:rPr lang="en-US" dirty="0">
                          <a:latin typeface="Corbel (Headings)"/>
                        </a:rPr>
                        <a:t> Web Editor</a:t>
                      </a:r>
                    </a:p>
                  </a:txBody>
                  <a:tcPr/>
                </a:tc>
                <a:tc>
                  <a:txBody>
                    <a:bodyPr/>
                    <a:lstStyle/>
                    <a:p>
                      <a:r>
                        <a:rPr lang="en-US" dirty="0" err="1"/>
                        <a:t>Hướng</a:t>
                      </a:r>
                      <a:r>
                        <a:rPr lang="en-US" dirty="0"/>
                        <a:t> IDE + Extension</a:t>
                      </a:r>
                    </a:p>
                  </a:txBody>
                  <a:tcPr/>
                </a:tc>
                <a:extLst>
                  <a:ext uri="{0D108BD9-81ED-4DB2-BD59-A6C34878D82A}">
                    <a16:rowId xmlns:a16="http://schemas.microsoft.com/office/drawing/2014/main" val="246350053"/>
                  </a:ext>
                </a:extLst>
              </a:tr>
              <a:tr h="1741668">
                <a:tc>
                  <a:txBody>
                    <a:bodyPr/>
                    <a:lstStyle/>
                    <a:p>
                      <a:r>
                        <a:rPr lang="en-US" dirty="0" err="1">
                          <a:latin typeface="+mj-lt"/>
                        </a:rPr>
                        <a:t>Ưu</a:t>
                      </a:r>
                      <a:r>
                        <a:rPr lang="en-US" dirty="0">
                          <a:latin typeface="+mj-lt"/>
                        </a:rPr>
                        <a:t> </a:t>
                      </a:r>
                      <a:r>
                        <a:rPr lang="en-US" dirty="0" err="1">
                          <a:latin typeface="+mj-lt"/>
                        </a:rPr>
                        <a:t>điểm</a:t>
                      </a:r>
                      <a:endParaRPr lang="en-US" dirty="0">
                        <a:latin typeface="+mj-lt"/>
                      </a:endParaRPr>
                    </a:p>
                  </a:txBody>
                  <a:tcPr/>
                </a:tc>
                <a:tc>
                  <a:txBody>
                    <a:bodyPr/>
                    <a:lstStyle/>
                    <a:p>
                      <a:pPr marL="285750" indent="-285750">
                        <a:buFont typeface="Arial" panose="020B0604020202020204" pitchFamily="34" charset="0"/>
                        <a:buChar char="•"/>
                      </a:pPr>
                      <a:r>
                        <a:rPr lang="en-US" dirty="0" err="1"/>
                        <a:t>Môi</a:t>
                      </a:r>
                      <a:r>
                        <a:rPr lang="en-US" dirty="0"/>
                        <a:t> </a:t>
                      </a:r>
                      <a:r>
                        <a:rPr lang="en-US" dirty="0" err="1"/>
                        <a:t>trường</a:t>
                      </a:r>
                      <a:r>
                        <a:rPr lang="en-US" dirty="0"/>
                        <a:t> </a:t>
                      </a:r>
                      <a:r>
                        <a:rPr lang="en-US" dirty="0" err="1"/>
                        <a:t>thử</a:t>
                      </a:r>
                      <a:r>
                        <a:rPr lang="en-US" dirty="0"/>
                        <a:t> </a:t>
                      </a:r>
                      <a:r>
                        <a:rPr lang="en-US" dirty="0" err="1"/>
                        <a:t>nghiệm</a:t>
                      </a:r>
                      <a:endParaRPr lang="en-US" dirty="0"/>
                    </a:p>
                    <a:p>
                      <a:pPr marL="285750" indent="-285750">
                        <a:buFont typeface="Arial" panose="020B0604020202020204" pitchFamily="34" charset="0"/>
                        <a:buChar char="•"/>
                      </a:pPr>
                      <a:r>
                        <a:rPr lang="en-US" dirty="0" err="1"/>
                        <a:t>Nhanh</a:t>
                      </a:r>
                      <a:r>
                        <a:rPr lang="en-US" dirty="0"/>
                        <a:t> </a:t>
                      </a:r>
                      <a:r>
                        <a:rPr lang="en-US" dirty="0" err="1"/>
                        <a:t>chóng</a:t>
                      </a:r>
                      <a:r>
                        <a:rPr lang="en-US" dirty="0"/>
                        <a:t> </a:t>
                      </a:r>
                      <a:r>
                        <a:rPr lang="en-US" dirty="0" err="1"/>
                        <a:t>thực</a:t>
                      </a:r>
                      <a:r>
                        <a:rPr lang="en-US" dirty="0"/>
                        <a:t> </a:t>
                      </a:r>
                      <a:r>
                        <a:rPr lang="en-US" dirty="0" err="1"/>
                        <a:t>hiện</a:t>
                      </a:r>
                      <a:endParaRPr lang="en-US" dirty="0"/>
                    </a:p>
                    <a:p>
                      <a:pPr marL="285750" indent="-285750">
                        <a:buFont typeface="Arial" panose="020B0604020202020204" pitchFamily="34" charset="0"/>
                        <a:buChar char="•"/>
                      </a:pPr>
                      <a:r>
                        <a:rPr lang="en-US" dirty="0" err="1"/>
                        <a:t>Dễ</a:t>
                      </a:r>
                      <a:r>
                        <a:rPr lang="en-US" dirty="0"/>
                        <a:t> </a:t>
                      </a:r>
                      <a:r>
                        <a:rPr lang="en-US" dirty="0" err="1"/>
                        <a:t>dàng</a:t>
                      </a:r>
                      <a:r>
                        <a:rPr lang="en-US" dirty="0"/>
                        <a:t> </a:t>
                      </a:r>
                      <a:r>
                        <a:rPr lang="en-US" dirty="0" err="1"/>
                        <a:t>quản</a:t>
                      </a:r>
                      <a:r>
                        <a:rPr lang="en-US" dirty="0"/>
                        <a:t> </a:t>
                      </a:r>
                      <a:r>
                        <a:rPr lang="en-US" dirty="0" err="1"/>
                        <a:t>lý</a:t>
                      </a:r>
                      <a:r>
                        <a:rPr lang="en-US" dirty="0"/>
                        <a:t> </a:t>
                      </a:r>
                      <a:r>
                        <a:rPr lang="en-US" dirty="0" err="1"/>
                        <a:t>và</a:t>
                      </a:r>
                      <a:r>
                        <a:rPr lang="en-US" dirty="0"/>
                        <a:t> chia </a:t>
                      </a:r>
                      <a:r>
                        <a:rPr lang="en-US" dirty="0" err="1"/>
                        <a:t>sẻ</a:t>
                      </a:r>
                      <a:endParaRPr lang="en-US" dirty="0"/>
                    </a:p>
                  </a:txBody>
                  <a:tcPr/>
                </a:tc>
                <a:tc>
                  <a:txBody>
                    <a:bodyPr/>
                    <a:lstStyle/>
                    <a:p>
                      <a:r>
                        <a:rPr lang="en-US" dirty="0" err="1"/>
                        <a:t>Đầy</a:t>
                      </a:r>
                      <a:r>
                        <a:rPr lang="en-US" dirty="0"/>
                        <a:t> </a:t>
                      </a:r>
                      <a:r>
                        <a:rPr lang="en-US" dirty="0" err="1"/>
                        <a:t>đủ</a:t>
                      </a:r>
                      <a:r>
                        <a:rPr lang="en-US" dirty="0"/>
                        <a:t> </a:t>
                      </a:r>
                      <a:r>
                        <a:rPr lang="en-US" dirty="0" err="1"/>
                        <a:t>tính</a:t>
                      </a:r>
                      <a:r>
                        <a:rPr lang="en-US" dirty="0"/>
                        <a:t> </a:t>
                      </a:r>
                      <a:r>
                        <a:rPr lang="en-US" dirty="0" err="1"/>
                        <a:t>năng</a:t>
                      </a:r>
                      <a:endParaRPr lang="en-US" dirty="0"/>
                    </a:p>
                  </a:txBody>
                  <a:tcPr/>
                </a:tc>
                <a:extLst>
                  <a:ext uri="{0D108BD9-81ED-4DB2-BD59-A6C34878D82A}">
                    <a16:rowId xmlns:a16="http://schemas.microsoft.com/office/drawing/2014/main" val="319817181"/>
                  </a:ext>
                </a:extLst>
              </a:tr>
              <a:tr h="1339745">
                <a:tc>
                  <a:txBody>
                    <a:bodyPr/>
                    <a:lstStyle/>
                    <a:p>
                      <a:r>
                        <a:rPr lang="en-US" dirty="0" err="1">
                          <a:latin typeface="Corbel (Headings)"/>
                        </a:rPr>
                        <a:t>Nhược</a:t>
                      </a:r>
                      <a:r>
                        <a:rPr lang="en-US" dirty="0">
                          <a:latin typeface="Corbel (Headings)"/>
                        </a:rPr>
                        <a:t> </a:t>
                      </a:r>
                      <a:r>
                        <a:rPr lang="en-US" dirty="0" err="1">
                          <a:latin typeface="Corbel (Headings)"/>
                        </a:rPr>
                        <a:t>điểm</a:t>
                      </a:r>
                      <a:endParaRPr lang="en-US" dirty="0">
                        <a:latin typeface="Corbel (Headings)"/>
                      </a:endParaRPr>
                    </a:p>
                  </a:txBody>
                  <a:tcPr/>
                </a:tc>
                <a:tc>
                  <a:txBody>
                    <a:bodyPr/>
                    <a:lstStyle/>
                    <a:p>
                      <a:pPr marL="285750" indent="-285750">
                        <a:buFont typeface="Arial" panose="020B0604020202020204" pitchFamily="34" charset="0"/>
                        <a:buChar char="•"/>
                      </a:pPr>
                      <a:r>
                        <a:rPr lang="en-US" dirty="0" err="1"/>
                        <a:t>Không</a:t>
                      </a:r>
                      <a:r>
                        <a:rPr lang="en-US" dirty="0"/>
                        <a:t> </a:t>
                      </a:r>
                      <a:r>
                        <a:rPr lang="en-US" dirty="0" err="1"/>
                        <a:t>có</a:t>
                      </a:r>
                      <a:r>
                        <a:rPr lang="en-US" dirty="0"/>
                        <a:t> </a:t>
                      </a:r>
                      <a:r>
                        <a:rPr lang="en-US" dirty="0" err="1"/>
                        <a:t>intellisense</a:t>
                      </a:r>
                      <a:endParaRPr lang="en-US" dirty="0"/>
                    </a:p>
                    <a:p>
                      <a:pPr marL="285750" indent="-285750">
                        <a:buFont typeface="Arial" panose="020B0604020202020204" pitchFamily="34" charset="0"/>
                        <a:buChar char="•"/>
                      </a:pPr>
                      <a:r>
                        <a:rPr lang="en-US" dirty="0" err="1"/>
                        <a:t>Giới</a:t>
                      </a:r>
                      <a:r>
                        <a:rPr lang="en-US" dirty="0"/>
                        <a:t> </a:t>
                      </a:r>
                      <a:r>
                        <a:rPr lang="en-US" dirty="0" err="1"/>
                        <a:t>hạn</a:t>
                      </a:r>
                      <a:r>
                        <a:rPr lang="en-US" dirty="0"/>
                        <a:t> </a:t>
                      </a:r>
                      <a:r>
                        <a:rPr lang="en-US" dirty="0" err="1"/>
                        <a:t>truy</a:t>
                      </a:r>
                      <a:r>
                        <a:rPr lang="en-US" dirty="0"/>
                        <a:t> </a:t>
                      </a:r>
                      <a:r>
                        <a:rPr lang="en-US" dirty="0" err="1"/>
                        <a:t>cập</a:t>
                      </a:r>
                      <a:r>
                        <a:rPr lang="en-US" dirty="0"/>
                        <a:t> </a:t>
                      </a:r>
                      <a:r>
                        <a:rPr lang="en-US" dirty="0" err="1"/>
                        <a:t>vào</a:t>
                      </a:r>
                      <a:r>
                        <a:rPr lang="en-US" dirty="0"/>
                        <a:t> </a:t>
                      </a:r>
                      <a:r>
                        <a:rPr lang="en-US" dirty="0" err="1"/>
                        <a:t>hệ</a:t>
                      </a:r>
                      <a:r>
                        <a:rPr lang="en-US" dirty="0"/>
                        <a:t> </a:t>
                      </a:r>
                      <a:r>
                        <a:rPr lang="en-US" dirty="0" err="1"/>
                        <a:t>sinh</a:t>
                      </a:r>
                      <a:r>
                        <a:rPr lang="en-US" dirty="0"/>
                        <a:t> </a:t>
                      </a:r>
                      <a:r>
                        <a:rPr lang="en-US" dirty="0" err="1"/>
                        <a:t>thái</a:t>
                      </a:r>
                      <a:r>
                        <a:rPr lang="en-US" dirty="0"/>
                        <a:t> JavaScript</a:t>
                      </a:r>
                    </a:p>
                  </a:txBody>
                  <a:tcPr/>
                </a:tc>
                <a:tc>
                  <a:txBody>
                    <a:bodyPr/>
                    <a:lstStyle/>
                    <a:p>
                      <a:r>
                        <a:rPr lang="en-US" dirty="0" err="1"/>
                        <a:t>Cần</a:t>
                      </a:r>
                      <a:r>
                        <a:rPr lang="en-US" dirty="0"/>
                        <a:t> </a:t>
                      </a:r>
                      <a:r>
                        <a:rPr lang="en-US" dirty="0" err="1"/>
                        <a:t>hiểu</a:t>
                      </a:r>
                      <a:r>
                        <a:rPr lang="en-US" dirty="0"/>
                        <a:t> </a:t>
                      </a:r>
                      <a:r>
                        <a:rPr lang="en-US" dirty="0" err="1"/>
                        <a:t>sâu</a:t>
                      </a:r>
                      <a:r>
                        <a:rPr lang="en-US" dirty="0"/>
                        <a:t> </a:t>
                      </a:r>
                      <a:r>
                        <a:rPr lang="en-US" dirty="0" err="1"/>
                        <a:t>về</a:t>
                      </a:r>
                      <a:r>
                        <a:rPr lang="en-US" dirty="0"/>
                        <a:t> </a:t>
                      </a:r>
                      <a:r>
                        <a:rPr lang="en-US" dirty="0" err="1"/>
                        <a:t>công</a:t>
                      </a:r>
                      <a:r>
                        <a:rPr lang="en-US" dirty="0"/>
                        <a:t> </a:t>
                      </a:r>
                      <a:r>
                        <a:rPr lang="en-US" dirty="0" err="1"/>
                        <a:t>cụ</a:t>
                      </a:r>
                      <a:endParaRPr lang="en-US" dirty="0"/>
                    </a:p>
                  </a:txBody>
                  <a:tcPr/>
                </a:tc>
                <a:extLst>
                  <a:ext uri="{0D108BD9-81ED-4DB2-BD59-A6C34878D82A}">
                    <a16:rowId xmlns:a16="http://schemas.microsoft.com/office/drawing/2014/main" val="939371873"/>
                  </a:ext>
                </a:extLst>
              </a:tr>
            </a:tbl>
          </a:graphicData>
        </a:graphic>
      </p:graphicFrame>
    </p:spTree>
    <p:extLst>
      <p:ext uri="{BB962C8B-B14F-4D97-AF65-F5344CB8AC3E}">
        <p14:creationId xmlns:p14="http://schemas.microsoft.com/office/powerpoint/2010/main" val="243107224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A7DCFA3-33FB-9667-3B41-1DAB279C05E5}"/>
              </a:ext>
            </a:extLst>
          </p:cNvPr>
          <p:cNvSpPr>
            <a:spLocks noGrp="1"/>
          </p:cNvSpPr>
          <p:nvPr>
            <p:ph type="sldNum" sz="quarter" idx="12"/>
          </p:nvPr>
        </p:nvSpPr>
        <p:spPr/>
        <p:txBody>
          <a:bodyPr/>
          <a:lstStyle/>
          <a:p>
            <a:fld id="{28844951-7827-47D4-8276-7DDE1FA7D85A}" type="slidenum">
              <a:rPr lang="en-US" sz="2300" b="1" smtClean="0">
                <a:latin typeface="+mj-lt"/>
              </a:rPr>
              <a:pPr/>
              <a:t>15</a:t>
            </a:fld>
            <a:endParaRPr lang="en-US" sz="2300" b="1">
              <a:latin typeface="+mj-lt"/>
            </a:endParaRPr>
          </a:p>
        </p:txBody>
      </p:sp>
      <p:sp>
        <p:nvSpPr>
          <p:cNvPr id="3" name="TextBox 2">
            <a:extLst>
              <a:ext uri="{FF2B5EF4-FFF2-40B4-BE49-F238E27FC236}">
                <a16:creationId xmlns:a16="http://schemas.microsoft.com/office/drawing/2014/main" id="{2B7DBF8E-0253-2A72-C5DE-0EBADAF8CAA4}"/>
              </a:ext>
            </a:extLst>
          </p:cNvPr>
          <p:cNvSpPr txBox="1"/>
          <p:nvPr/>
        </p:nvSpPr>
        <p:spPr>
          <a:xfrm>
            <a:off x="1140542" y="3152001"/>
            <a:ext cx="9910916" cy="553998"/>
          </a:xfrm>
          <a:prstGeom prst="rect">
            <a:avLst/>
          </a:prstGeom>
          <a:noFill/>
        </p:spPr>
        <p:txBody>
          <a:bodyPr wrap="square" rtlCol="0">
            <a:spAutoFit/>
          </a:bodyPr>
          <a:lstStyle/>
          <a:p>
            <a:pPr algn="ctr"/>
            <a:r>
              <a:rPr lang="en-US" sz="3000" b="1">
                <a:latin typeface="+mj-lt"/>
              </a:rPr>
              <a:t>Kiến trúc tổng quan – cơ bản của một dự án sử dụng p5.js</a:t>
            </a:r>
            <a:endParaRPr lang="en-GB" sz="3000" b="1">
              <a:latin typeface="+mj-lt"/>
            </a:endParaRPr>
          </a:p>
        </p:txBody>
      </p:sp>
    </p:spTree>
    <p:extLst>
      <p:ext uri="{BB962C8B-B14F-4D97-AF65-F5344CB8AC3E}">
        <p14:creationId xmlns:p14="http://schemas.microsoft.com/office/powerpoint/2010/main" val="112800116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C01A0DB-D4E5-0BDA-7CD3-2FECB6BACB09}"/>
              </a:ext>
            </a:extLst>
          </p:cNvPr>
          <p:cNvSpPr>
            <a:spLocks noGrp="1"/>
          </p:cNvSpPr>
          <p:nvPr>
            <p:ph type="sldNum" sz="quarter" idx="12"/>
          </p:nvPr>
        </p:nvSpPr>
        <p:spPr/>
        <p:txBody>
          <a:bodyPr/>
          <a:lstStyle/>
          <a:p>
            <a:fld id="{28844951-7827-47D4-8276-7DDE1FA7D85A}" type="slidenum">
              <a:rPr lang="en-US" sz="2300" b="1" smtClean="0">
                <a:latin typeface="+mj-lt"/>
              </a:rPr>
              <a:pPr/>
              <a:t>16</a:t>
            </a:fld>
            <a:endParaRPr lang="en-US" sz="2300" b="1">
              <a:latin typeface="+mj-lt"/>
            </a:endParaRPr>
          </a:p>
        </p:txBody>
      </p:sp>
      <p:sp>
        <p:nvSpPr>
          <p:cNvPr id="5" name="Rectangle 4">
            <a:extLst>
              <a:ext uri="{FF2B5EF4-FFF2-40B4-BE49-F238E27FC236}">
                <a16:creationId xmlns:a16="http://schemas.microsoft.com/office/drawing/2014/main" id="{E6AC54D8-4360-BA18-096E-3131EC7124A8}"/>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10">
            <a:extLst>
              <a:ext uri="{FF2B5EF4-FFF2-40B4-BE49-F238E27FC236}">
                <a16:creationId xmlns:a16="http://schemas.microsoft.com/office/drawing/2014/main" id="{BD5F8307-3342-D3F9-65F8-2B81FED06147}"/>
              </a:ext>
            </a:extLst>
          </p:cNvPr>
          <p:cNvPicPr>
            <a:picLocks noChangeAspect="1"/>
          </p:cNvPicPr>
          <p:nvPr/>
        </p:nvPicPr>
        <p:blipFill>
          <a:blip r:embed="rId2"/>
          <a:stretch>
            <a:fillRect/>
          </a:stretch>
        </p:blipFill>
        <p:spPr>
          <a:xfrm>
            <a:off x="1285352" y="0"/>
            <a:ext cx="9621297" cy="6858000"/>
          </a:xfrm>
          <a:prstGeom prst="rect">
            <a:avLst/>
          </a:prstGeom>
        </p:spPr>
      </p:pic>
    </p:spTree>
    <p:extLst>
      <p:ext uri="{BB962C8B-B14F-4D97-AF65-F5344CB8AC3E}">
        <p14:creationId xmlns:p14="http://schemas.microsoft.com/office/powerpoint/2010/main" val="280252721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A80DCBF-DD4B-0790-22EF-150AFBF45902}"/>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36B63E3C-C9EB-929E-FFB1-25DE124F78FD}"/>
              </a:ext>
            </a:extLst>
          </p:cNvPr>
          <p:cNvSpPr>
            <a:spLocks noGrp="1"/>
          </p:cNvSpPr>
          <p:nvPr>
            <p:ph type="sldNum" sz="quarter" idx="12"/>
          </p:nvPr>
        </p:nvSpPr>
        <p:spPr/>
        <p:txBody>
          <a:bodyPr/>
          <a:lstStyle/>
          <a:p>
            <a:fld id="{28844951-7827-47D4-8276-7DDE1FA7D85A}" type="slidenum">
              <a:rPr lang="en-US" smtClean="0"/>
              <a:pPr/>
              <a:t>17</a:t>
            </a:fld>
            <a:endParaRPr lang="en-US"/>
          </a:p>
        </p:txBody>
      </p:sp>
      <p:pic>
        <p:nvPicPr>
          <p:cNvPr id="15" name="Picture 14">
            <a:extLst>
              <a:ext uri="{FF2B5EF4-FFF2-40B4-BE49-F238E27FC236}">
                <a16:creationId xmlns:a16="http://schemas.microsoft.com/office/drawing/2014/main" id="{998EDE20-FC06-84E9-E3D4-F68D54E5EDF8}"/>
              </a:ext>
            </a:extLst>
          </p:cNvPr>
          <p:cNvPicPr>
            <a:picLocks noChangeAspect="1"/>
          </p:cNvPicPr>
          <p:nvPr/>
        </p:nvPicPr>
        <p:blipFill>
          <a:blip r:embed="rId2"/>
          <a:stretch>
            <a:fillRect/>
          </a:stretch>
        </p:blipFill>
        <p:spPr>
          <a:xfrm>
            <a:off x="0" y="0"/>
            <a:ext cx="6492683" cy="6858000"/>
          </a:xfrm>
          <a:prstGeom prst="rect">
            <a:avLst/>
          </a:prstGeom>
        </p:spPr>
      </p:pic>
      <p:pic>
        <p:nvPicPr>
          <p:cNvPr id="13" name="Picture 12">
            <a:extLst>
              <a:ext uri="{FF2B5EF4-FFF2-40B4-BE49-F238E27FC236}">
                <a16:creationId xmlns:a16="http://schemas.microsoft.com/office/drawing/2014/main" id="{023794FE-DA47-9104-1524-7C2F312E9BBD}"/>
              </a:ext>
            </a:extLst>
          </p:cNvPr>
          <p:cNvPicPr>
            <a:picLocks noChangeAspect="1"/>
          </p:cNvPicPr>
          <p:nvPr/>
        </p:nvPicPr>
        <p:blipFill>
          <a:blip r:embed="rId3"/>
          <a:stretch>
            <a:fillRect/>
          </a:stretch>
        </p:blipFill>
        <p:spPr>
          <a:xfrm>
            <a:off x="8193759" y="0"/>
            <a:ext cx="3998241" cy="6858000"/>
          </a:xfrm>
          <a:prstGeom prst="rect">
            <a:avLst/>
          </a:prstGeom>
        </p:spPr>
      </p:pic>
    </p:spTree>
    <p:extLst>
      <p:ext uri="{BB962C8B-B14F-4D97-AF65-F5344CB8AC3E}">
        <p14:creationId xmlns:p14="http://schemas.microsoft.com/office/powerpoint/2010/main" val="43432072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ECFF42-7261-08D0-1D2C-BDDACC43FE5A}"/>
              </a:ext>
            </a:extLst>
          </p:cNvPr>
          <p:cNvSpPr>
            <a:spLocks noGrp="1"/>
          </p:cNvSpPr>
          <p:nvPr>
            <p:ph type="sldNum" sz="quarter" idx="12"/>
          </p:nvPr>
        </p:nvSpPr>
        <p:spPr/>
        <p:txBody>
          <a:bodyPr/>
          <a:lstStyle/>
          <a:p>
            <a:fld id="{28844951-7827-47D4-8276-7DDE1FA7D85A}" type="slidenum">
              <a:rPr lang="en-US" sz="2300" b="1" smtClean="0">
                <a:latin typeface="+mj-lt"/>
              </a:rPr>
              <a:pPr/>
              <a:t>18</a:t>
            </a:fld>
            <a:endParaRPr lang="en-US" sz="2300" b="1">
              <a:latin typeface="+mj-lt"/>
            </a:endParaRPr>
          </a:p>
        </p:txBody>
      </p:sp>
      <p:sp>
        <p:nvSpPr>
          <p:cNvPr id="11" name="TextBox 10">
            <a:extLst>
              <a:ext uri="{FF2B5EF4-FFF2-40B4-BE49-F238E27FC236}">
                <a16:creationId xmlns:a16="http://schemas.microsoft.com/office/drawing/2014/main" id="{FF0002B4-C559-32B6-274C-1F7437B06158}"/>
              </a:ext>
            </a:extLst>
          </p:cNvPr>
          <p:cNvSpPr txBox="1"/>
          <p:nvPr/>
        </p:nvSpPr>
        <p:spPr>
          <a:xfrm>
            <a:off x="1156253" y="1790090"/>
            <a:ext cx="6098458" cy="3277820"/>
          </a:xfrm>
          <a:prstGeom prst="rect">
            <a:avLst/>
          </a:prstGeom>
          <a:noFill/>
        </p:spPr>
        <p:txBody>
          <a:bodyPr wrap="square">
            <a:spAutoFit/>
          </a:bodyPr>
          <a:lstStyle/>
          <a:p>
            <a:pPr algn="just"/>
            <a:r>
              <a:rPr lang="vi-VN" sz="2300">
                <a:latin typeface="Corbel" panose="020B0503020204020204" pitchFamily="34" charset="0"/>
              </a:rPr>
              <a:t>Là một thư viện đồ họa chủ yếu xoay quanh các hàm vẽ và sử dụng mẫu thiết kế singleton, thư viện này cho phép người dùng xây dựng ứng dụng linh hoạt dựa trên cấu trúc ngôn ngữ của JavaScript hoặc TypeScript. Từ các hàm nền tảng này, người dùng có thể lựa chọn các mô hình và kiến trúc khác nhau, như lập trình hướng đối tượng (OOP) hoặc lập trình hàm (FP),</a:t>
            </a:r>
            <a:r>
              <a:rPr lang="en-US" sz="2300">
                <a:latin typeface="Corbel" panose="020B0503020204020204" pitchFamily="34" charset="0"/>
              </a:rPr>
              <a:t> v.v.,</a:t>
            </a:r>
            <a:r>
              <a:rPr lang="vi-VN" sz="2300">
                <a:latin typeface="Corbel" panose="020B0503020204020204" pitchFamily="34" charset="0"/>
              </a:rPr>
              <a:t> để hiện thực hóa ứng dụng theo mục tiêu của mình.</a:t>
            </a:r>
            <a:endParaRPr lang="en-GB" sz="2300">
              <a:latin typeface="Corbel" panose="020B0503020204020204" pitchFamily="34" charset="0"/>
            </a:endParaRPr>
          </a:p>
        </p:txBody>
      </p:sp>
      <p:grpSp>
        <p:nvGrpSpPr>
          <p:cNvPr id="22" name="Group 21">
            <a:extLst>
              <a:ext uri="{FF2B5EF4-FFF2-40B4-BE49-F238E27FC236}">
                <a16:creationId xmlns:a16="http://schemas.microsoft.com/office/drawing/2014/main" id="{BAA2398E-BF75-8245-69F2-C8FA6AA7CD2A}"/>
              </a:ext>
            </a:extLst>
          </p:cNvPr>
          <p:cNvGrpSpPr/>
          <p:nvPr/>
        </p:nvGrpSpPr>
        <p:grpSpPr>
          <a:xfrm>
            <a:off x="7378147" y="1600200"/>
            <a:ext cx="3657600" cy="3657600"/>
            <a:chOff x="6293629" y="2489783"/>
            <a:chExt cx="3657600" cy="3657600"/>
          </a:xfrm>
        </p:grpSpPr>
        <p:pic>
          <p:nvPicPr>
            <p:cNvPr id="13" name="Picture 12">
              <a:extLst>
                <a:ext uri="{FF2B5EF4-FFF2-40B4-BE49-F238E27FC236}">
                  <a16:creationId xmlns:a16="http://schemas.microsoft.com/office/drawing/2014/main" id="{C159DA1F-1FAE-4121-D600-272B7667DDB1}"/>
                </a:ext>
              </a:extLst>
            </p:cNvPr>
            <p:cNvPicPr>
              <a:picLocks noChangeAspect="1"/>
            </p:cNvPicPr>
            <p:nvPr/>
          </p:nvPicPr>
          <p:blipFill>
            <a:blip r:embed="rId2"/>
            <a:stretch>
              <a:fillRect/>
            </a:stretch>
          </p:blipFill>
          <p:spPr>
            <a:xfrm>
              <a:off x="6293629" y="4318583"/>
              <a:ext cx="1828800" cy="1828800"/>
            </a:xfrm>
            <a:prstGeom prst="rect">
              <a:avLst/>
            </a:prstGeom>
            <a:effectLst>
              <a:glow rad="228600">
                <a:srgbClr val="9999FF">
                  <a:alpha val="40000"/>
                </a:srgbClr>
              </a:glow>
            </a:effectLst>
          </p:spPr>
        </p:pic>
        <p:pic>
          <p:nvPicPr>
            <p:cNvPr id="19" name="Picture 18">
              <a:extLst>
                <a:ext uri="{FF2B5EF4-FFF2-40B4-BE49-F238E27FC236}">
                  <a16:creationId xmlns:a16="http://schemas.microsoft.com/office/drawing/2014/main" id="{3BC8180A-45FE-82ED-C995-F934C06101D2}"/>
                </a:ext>
              </a:extLst>
            </p:cNvPr>
            <p:cNvPicPr>
              <a:picLocks noChangeAspect="1"/>
            </p:cNvPicPr>
            <p:nvPr/>
          </p:nvPicPr>
          <p:blipFill>
            <a:blip r:embed="rId3"/>
            <a:stretch>
              <a:fillRect/>
            </a:stretch>
          </p:blipFill>
          <p:spPr>
            <a:xfrm>
              <a:off x="8122429" y="2489783"/>
              <a:ext cx="1828800" cy="1828800"/>
            </a:xfrm>
            <a:prstGeom prst="rect">
              <a:avLst/>
            </a:prstGeom>
            <a:effectLst>
              <a:glow rad="228600">
                <a:srgbClr val="FFC000">
                  <a:alpha val="40000"/>
                </a:srgbClr>
              </a:glow>
            </a:effectLst>
          </p:spPr>
        </p:pic>
      </p:grpSp>
    </p:spTree>
    <p:extLst>
      <p:ext uri="{BB962C8B-B14F-4D97-AF65-F5344CB8AC3E}">
        <p14:creationId xmlns:p14="http://schemas.microsoft.com/office/powerpoint/2010/main" val="30799437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6" presetClass="emph" presetSubtype="0" fill="hold" nodeType="afterEffect">
                                  <p:stCondLst>
                                    <p:cond delay="0"/>
                                  </p:stCondLst>
                                  <p:childTnLst>
                                    <p:animEffect transition="out" filter="fade">
                                      <p:cBhvr>
                                        <p:cTn id="12" dur="500" tmFilter="0, 0; .2, .5; .8, .5; 1, 0"/>
                                        <p:tgtEl>
                                          <p:spTgt spid="22"/>
                                        </p:tgtEl>
                                      </p:cBhvr>
                                    </p:animEffect>
                                    <p:animScale>
                                      <p:cBhvr>
                                        <p:cTn id="13" dur="250" autoRev="1" fill="hold"/>
                                        <p:tgtEl>
                                          <p:spTgt spid="22"/>
                                        </p:tgtEl>
                                      </p:cBhvr>
                                      <p:by x="105000" y="105000"/>
                                    </p:animScale>
                                  </p:childTnLst>
                                </p:cTn>
                              </p:par>
                            </p:childTnLst>
                          </p:cTn>
                        </p:par>
                        <p:par>
                          <p:cTn id="14" fill="hold">
                            <p:stCondLst>
                              <p:cond delay="1500"/>
                            </p:stCondLst>
                            <p:childTnLst>
                              <p:par>
                                <p:cTn id="15" presetID="47"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2D11115-2276-F4CA-19B9-EDC63567FFBB}"/>
              </a:ext>
            </a:extLst>
          </p:cNvPr>
          <p:cNvSpPr>
            <a:spLocks noGrp="1"/>
          </p:cNvSpPr>
          <p:nvPr>
            <p:ph type="sldNum" sz="quarter" idx="12"/>
          </p:nvPr>
        </p:nvSpPr>
        <p:spPr/>
        <p:txBody>
          <a:bodyPr/>
          <a:lstStyle/>
          <a:p>
            <a:fld id="{28844951-7827-47D4-8276-7DDE1FA7D85A}" type="slidenum">
              <a:rPr lang="en-US" sz="2300" b="1" smtClean="0">
                <a:latin typeface="+mj-lt"/>
              </a:rPr>
              <a:pPr/>
              <a:t>19</a:t>
            </a:fld>
            <a:endParaRPr lang="en-US" sz="2300" b="1">
              <a:latin typeface="+mj-lt"/>
            </a:endParaRPr>
          </a:p>
        </p:txBody>
      </p:sp>
      <p:sp>
        <p:nvSpPr>
          <p:cNvPr id="5" name="TextBox 4">
            <a:extLst>
              <a:ext uri="{FF2B5EF4-FFF2-40B4-BE49-F238E27FC236}">
                <a16:creationId xmlns:a16="http://schemas.microsoft.com/office/drawing/2014/main" id="{39FD7114-6211-5B81-FFE8-7812F4C9FF06}"/>
              </a:ext>
            </a:extLst>
          </p:cNvPr>
          <p:cNvSpPr txBox="1"/>
          <p:nvPr/>
        </p:nvSpPr>
        <p:spPr>
          <a:xfrm>
            <a:off x="3046771" y="242149"/>
            <a:ext cx="6098458" cy="1154162"/>
          </a:xfrm>
          <a:prstGeom prst="rect">
            <a:avLst/>
          </a:prstGeom>
          <a:noFill/>
        </p:spPr>
        <p:txBody>
          <a:bodyPr wrap="square">
            <a:spAutoFit/>
          </a:bodyPr>
          <a:lstStyle/>
          <a:p>
            <a:pPr algn="ctr"/>
            <a:endParaRPr lang="en-GB" sz="2300" b="1">
              <a:latin typeface="+mj-lt"/>
            </a:endParaRPr>
          </a:p>
          <a:p>
            <a:pPr algn="ctr"/>
            <a:r>
              <a:rPr lang="en-GB" sz="2300" b="1">
                <a:latin typeface="+mj-lt"/>
              </a:rPr>
              <a:t>Chi tiết các tính năng nổi bật của p5.js</a:t>
            </a:r>
          </a:p>
          <a:p>
            <a:pPr algn="ctr"/>
            <a:r>
              <a:rPr lang="en-GB" sz="2300">
                <a:solidFill>
                  <a:schemeClr val="accent1"/>
                </a:solidFill>
                <a:latin typeface="+mj-lt"/>
                <a:hlinkClick r:id="rId2">
                  <a:extLst>
                    <a:ext uri="{A12FA001-AC4F-418D-AE19-62706E023703}">
                      <ahyp:hlinkClr xmlns:ahyp="http://schemas.microsoft.com/office/drawing/2018/hyperlinkcolor" val="tx"/>
                    </a:ext>
                  </a:extLst>
                </a:hlinkClick>
              </a:rPr>
              <a:t>Reference</a:t>
            </a:r>
            <a:endParaRPr lang="en-GB" sz="2300">
              <a:solidFill>
                <a:schemeClr val="accent1"/>
              </a:solidFill>
              <a:latin typeface="+mj-lt"/>
            </a:endParaRPr>
          </a:p>
        </p:txBody>
      </p:sp>
      <p:pic>
        <p:nvPicPr>
          <p:cNvPr id="27" name="Picture 26" descr="A diagram of a type of structure&#10;&#10;Description automatically generated with medium confidence">
            <a:extLst>
              <a:ext uri="{FF2B5EF4-FFF2-40B4-BE49-F238E27FC236}">
                <a16:creationId xmlns:a16="http://schemas.microsoft.com/office/drawing/2014/main" id="{D0F8346C-F2A6-94AD-946B-A22BB20C26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0" y="1519657"/>
            <a:ext cx="8686800" cy="4704171"/>
          </a:xfrm>
          <a:prstGeom prst="rect">
            <a:avLst/>
          </a:prstGeom>
        </p:spPr>
      </p:pic>
    </p:spTree>
    <p:extLst>
      <p:ext uri="{BB962C8B-B14F-4D97-AF65-F5344CB8AC3E}">
        <p14:creationId xmlns:p14="http://schemas.microsoft.com/office/powerpoint/2010/main" val="78500859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279A5CA-A62D-45F1-B14C-8CA0D5FBE381}"/>
              </a:ext>
            </a:extLst>
          </p:cNvPr>
          <p:cNvSpPr>
            <a:spLocks noGrp="1"/>
          </p:cNvSpPr>
          <p:nvPr>
            <p:ph type="title"/>
          </p:nvPr>
        </p:nvSpPr>
        <p:spPr>
          <a:xfrm>
            <a:off x="1158240" y="609600"/>
            <a:ext cx="9875520" cy="1356360"/>
          </a:xfrm>
        </p:spPr>
        <p:txBody>
          <a:bodyPr/>
          <a:lstStyle/>
          <a:p>
            <a:pPr algn="just"/>
            <a:r>
              <a:rPr lang="en-US" b="1" err="1">
                <a:latin typeface="+mj-lt"/>
              </a:rPr>
              <a:t>Nội</a:t>
            </a:r>
            <a:r>
              <a:rPr lang="en-US" b="1">
                <a:latin typeface="+mj-lt"/>
              </a:rPr>
              <a:t> dung</a:t>
            </a:r>
            <a:endParaRPr lang="en-US" b="1" dirty="0">
              <a:latin typeface="+mj-lt"/>
            </a:endParaRPr>
          </a:p>
        </p:txBody>
      </p:sp>
      <p:sp>
        <p:nvSpPr>
          <p:cNvPr id="3" name="Chỗ dành sẵn cho Nội dung 2">
            <a:extLst>
              <a:ext uri="{FF2B5EF4-FFF2-40B4-BE49-F238E27FC236}">
                <a16:creationId xmlns:a16="http://schemas.microsoft.com/office/drawing/2014/main" id="{21F9230C-24AC-43CC-A5D4-C74F57A2F7A9}"/>
              </a:ext>
            </a:extLst>
          </p:cNvPr>
          <p:cNvSpPr>
            <a:spLocks noGrp="1"/>
          </p:cNvSpPr>
          <p:nvPr>
            <p:ph idx="1"/>
          </p:nvPr>
        </p:nvSpPr>
        <p:spPr>
          <a:xfrm>
            <a:off x="1159565" y="2057400"/>
            <a:ext cx="9872871" cy="4038600"/>
          </a:xfrm>
        </p:spPr>
        <p:txBody>
          <a:bodyPr>
            <a:normAutofit/>
          </a:bodyPr>
          <a:lstStyle/>
          <a:p>
            <a:pPr marL="45720" indent="0" algn="just">
              <a:buNone/>
            </a:pPr>
            <a:r>
              <a:rPr lang="en-US">
                <a:latin typeface="+mj-lt"/>
              </a:rPr>
              <a:t>1. Giới </a:t>
            </a:r>
            <a:r>
              <a:rPr lang="en-US" dirty="0" err="1">
                <a:latin typeface="+mj-lt"/>
              </a:rPr>
              <a:t>thiệu</a:t>
            </a:r>
            <a:r>
              <a:rPr lang="en-US" dirty="0">
                <a:latin typeface="+mj-lt"/>
              </a:rPr>
              <a:t> </a:t>
            </a:r>
            <a:r>
              <a:rPr lang="en-US" dirty="0" err="1">
                <a:latin typeface="+mj-lt"/>
              </a:rPr>
              <a:t>đề</a:t>
            </a:r>
            <a:r>
              <a:rPr lang="en-US" dirty="0">
                <a:latin typeface="+mj-lt"/>
              </a:rPr>
              <a:t> </a:t>
            </a:r>
            <a:r>
              <a:rPr lang="en-US" dirty="0" err="1">
                <a:latin typeface="+mj-lt"/>
              </a:rPr>
              <a:t>tài</a:t>
            </a:r>
            <a:endParaRPr lang="en-US" dirty="0">
              <a:latin typeface="+mj-lt"/>
            </a:endParaRPr>
          </a:p>
          <a:p>
            <a:pPr marL="45720" indent="0" algn="just">
              <a:buNone/>
            </a:pPr>
            <a:r>
              <a:rPr lang="en-US">
                <a:latin typeface="+mj-lt"/>
              </a:rPr>
              <a:t>2. Tìm hiểu lý thuyết</a:t>
            </a:r>
          </a:p>
          <a:p>
            <a:pPr marL="45720" indent="0" algn="just">
              <a:buNone/>
            </a:pPr>
            <a:r>
              <a:rPr lang="en-US">
                <a:latin typeface="+mj-lt"/>
              </a:rPr>
              <a:t>	2</a:t>
            </a:r>
            <a:r>
              <a:rPr lang="en-US" sz="2200">
                <a:latin typeface="+mj-lt"/>
              </a:rPr>
              <a:t>.1. Giới thiệu về p5.js</a:t>
            </a:r>
          </a:p>
          <a:p>
            <a:pPr marL="45720" indent="0" algn="just">
              <a:buNone/>
            </a:pPr>
            <a:r>
              <a:rPr lang="en-US">
                <a:latin typeface="+mj-lt"/>
              </a:rPr>
              <a:t>	2.2. </a:t>
            </a:r>
            <a:r>
              <a:rPr lang="en-US" sz="2200">
                <a:latin typeface="+mj-lt"/>
              </a:rPr>
              <a:t>Cách sử dụng, khởi tạo dự án p5.js</a:t>
            </a:r>
          </a:p>
          <a:p>
            <a:pPr marL="45720" indent="0" algn="just">
              <a:buNone/>
            </a:pPr>
            <a:r>
              <a:rPr lang="en-US" sz="2200">
                <a:latin typeface="+mj-lt"/>
              </a:rPr>
              <a:t>	2.3. Tổng quan và chi tiết các tính năng nổi bật của p5.js</a:t>
            </a:r>
            <a:endParaRPr lang="en-US" sz="2200" dirty="0">
              <a:latin typeface="+mj-lt"/>
            </a:endParaRPr>
          </a:p>
          <a:p>
            <a:pPr marL="45720" indent="0" algn="just">
              <a:buNone/>
            </a:pPr>
            <a:r>
              <a:rPr lang="en-US">
                <a:latin typeface="+mj-lt"/>
              </a:rPr>
              <a:t>3. Xây dựng ứng dụng minh họa</a:t>
            </a:r>
            <a:endParaRPr lang="en-US" dirty="0">
              <a:latin typeface="+mj-lt"/>
            </a:endParaRPr>
          </a:p>
          <a:p>
            <a:pPr marL="45720" indent="0" algn="just">
              <a:buNone/>
            </a:pPr>
            <a:r>
              <a:rPr lang="en-US">
                <a:latin typeface="+mj-lt"/>
              </a:rPr>
              <a:t>4. Kết luận</a:t>
            </a:r>
            <a:endParaRPr lang="en-US" dirty="0">
              <a:latin typeface="+mj-lt"/>
            </a:endParaRPr>
          </a:p>
          <a:p>
            <a:pPr marL="45720" indent="0" algn="just">
              <a:buNone/>
            </a:pPr>
            <a:r>
              <a:rPr lang="en-US">
                <a:latin typeface="+mj-lt"/>
              </a:rPr>
              <a:t>5. Tài liệu tham khảo</a:t>
            </a:r>
            <a:endParaRPr lang="en-US" dirty="0">
              <a:latin typeface="+mj-lt"/>
            </a:endParaRPr>
          </a:p>
        </p:txBody>
      </p:sp>
      <p:sp>
        <p:nvSpPr>
          <p:cNvPr id="5" name="Chỗ dành sẵn cho Số hiệu Bản chiếu 4">
            <a:extLst>
              <a:ext uri="{FF2B5EF4-FFF2-40B4-BE49-F238E27FC236}">
                <a16:creationId xmlns:a16="http://schemas.microsoft.com/office/drawing/2014/main" id="{9062268D-EB7A-46F9-BD28-8650886D3873}"/>
              </a:ext>
            </a:extLst>
          </p:cNvPr>
          <p:cNvSpPr>
            <a:spLocks noGrp="1"/>
          </p:cNvSpPr>
          <p:nvPr>
            <p:ph type="sldNum" sz="quarter" idx="12"/>
          </p:nvPr>
        </p:nvSpPr>
        <p:spPr/>
        <p:txBody>
          <a:bodyPr/>
          <a:lstStyle/>
          <a:p>
            <a:fld id="{28844951-7827-47D4-8276-7DDE1FA7D85A}" type="slidenum">
              <a:rPr lang="en-US" sz="2300" b="1" smtClean="0">
                <a:latin typeface="+mj-lt"/>
              </a:rPr>
              <a:pPr/>
              <a:t>2</a:t>
            </a:fld>
            <a:endParaRPr lang="en-US" sz="2300" b="1">
              <a:latin typeface="+mj-lt"/>
            </a:endParaRPr>
          </a:p>
        </p:txBody>
      </p:sp>
    </p:spTree>
    <p:extLst>
      <p:ext uri="{BB962C8B-B14F-4D97-AF65-F5344CB8AC3E}">
        <p14:creationId xmlns:p14="http://schemas.microsoft.com/office/powerpoint/2010/main" val="8015203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animEffect transition="in" filter="fade">
                                      <p:cBhvr>
                                        <p:cTn id="49" dur="1000"/>
                                        <p:tgtEl>
                                          <p:spTgt spid="3">
                                            <p:txEl>
                                              <p:pRg st="5" end="5"/>
                                            </p:txEl>
                                          </p:spTgt>
                                        </p:tgtEl>
                                      </p:cBhvr>
                                    </p:animEffect>
                                    <p:anim calcmode="lin" valueType="num">
                                      <p:cBhvr>
                                        <p:cTn id="5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6" end="6"/>
                                            </p:txEl>
                                          </p:spTgt>
                                        </p:tgtEl>
                                        <p:attrNameLst>
                                          <p:attrName>style.visibility</p:attrName>
                                        </p:attrNameLst>
                                      </p:cBhvr>
                                      <p:to>
                                        <p:strVal val="visible"/>
                                      </p:to>
                                    </p:set>
                                    <p:animEffect transition="in" filter="fade">
                                      <p:cBhvr>
                                        <p:cTn id="56" dur="1000"/>
                                        <p:tgtEl>
                                          <p:spTgt spid="3">
                                            <p:txEl>
                                              <p:pRg st="6" end="6"/>
                                            </p:txEl>
                                          </p:spTgt>
                                        </p:tgtEl>
                                      </p:cBhvr>
                                    </p:animEffect>
                                    <p:anim calcmode="lin" valueType="num">
                                      <p:cBhvr>
                                        <p:cTn id="5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7" end="7"/>
                                            </p:txEl>
                                          </p:spTgt>
                                        </p:tgtEl>
                                        <p:attrNameLst>
                                          <p:attrName>style.visibility</p:attrName>
                                        </p:attrNameLst>
                                      </p:cBhvr>
                                      <p:to>
                                        <p:strVal val="visible"/>
                                      </p:to>
                                    </p:set>
                                    <p:animEffect transition="in" filter="fade">
                                      <p:cBhvr>
                                        <p:cTn id="63" dur="1000"/>
                                        <p:tgtEl>
                                          <p:spTgt spid="3">
                                            <p:txEl>
                                              <p:pRg st="7" end="7"/>
                                            </p:txEl>
                                          </p:spTgt>
                                        </p:tgtEl>
                                      </p:cBhvr>
                                    </p:animEffect>
                                    <p:anim calcmode="lin" valueType="num">
                                      <p:cBhvr>
                                        <p:cTn id="64"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D7FA83-7129-3161-8F3F-91F97A3EF988}"/>
              </a:ext>
            </a:extLst>
          </p:cNvPr>
          <p:cNvSpPr>
            <a:spLocks noGrp="1"/>
          </p:cNvSpPr>
          <p:nvPr>
            <p:ph type="sldNum" sz="quarter" idx="12"/>
          </p:nvPr>
        </p:nvSpPr>
        <p:spPr/>
        <p:txBody>
          <a:bodyPr/>
          <a:lstStyle/>
          <a:p>
            <a:fld id="{28844951-7827-47D4-8276-7DDE1FA7D85A}" type="slidenum">
              <a:rPr lang="en-US" sz="2300" b="1" smtClean="0">
                <a:latin typeface="+mj-lt"/>
              </a:rPr>
              <a:pPr/>
              <a:t>20</a:t>
            </a:fld>
            <a:endParaRPr lang="en-US" sz="2300" b="1">
              <a:latin typeface="+mj-lt"/>
            </a:endParaRPr>
          </a:p>
        </p:txBody>
      </p:sp>
      <p:sp>
        <p:nvSpPr>
          <p:cNvPr id="33" name="TextBox 32">
            <a:extLst>
              <a:ext uri="{FF2B5EF4-FFF2-40B4-BE49-F238E27FC236}">
                <a16:creationId xmlns:a16="http://schemas.microsoft.com/office/drawing/2014/main" id="{4CB3A06D-2DEF-717F-0711-12251BEE1315}"/>
              </a:ext>
            </a:extLst>
          </p:cNvPr>
          <p:cNvSpPr txBox="1"/>
          <p:nvPr/>
        </p:nvSpPr>
        <p:spPr>
          <a:xfrm>
            <a:off x="3046771" y="262093"/>
            <a:ext cx="6098458" cy="1154162"/>
          </a:xfrm>
          <a:prstGeom prst="rect">
            <a:avLst/>
          </a:prstGeom>
          <a:noFill/>
        </p:spPr>
        <p:txBody>
          <a:bodyPr wrap="square">
            <a:spAutoFit/>
          </a:bodyPr>
          <a:lstStyle/>
          <a:p>
            <a:pPr algn="ctr"/>
            <a:endParaRPr lang="en-GB" sz="2300" b="1">
              <a:latin typeface="+mj-lt"/>
            </a:endParaRPr>
          </a:p>
          <a:p>
            <a:pPr algn="ctr"/>
            <a:r>
              <a:rPr lang="en-GB" sz="2300" b="1">
                <a:latin typeface="+mj-lt"/>
              </a:rPr>
              <a:t>Chi tiết các tính năng nổi bật của p5.js</a:t>
            </a:r>
          </a:p>
          <a:p>
            <a:pPr algn="ctr"/>
            <a:r>
              <a:rPr lang="en-GB" sz="2300">
                <a:solidFill>
                  <a:schemeClr val="accent1"/>
                </a:solidFill>
                <a:latin typeface="+mj-lt"/>
                <a:hlinkClick r:id="rId2">
                  <a:extLst>
                    <a:ext uri="{A12FA001-AC4F-418D-AE19-62706E023703}">
                      <ahyp:hlinkClr xmlns:ahyp="http://schemas.microsoft.com/office/drawing/2018/hyperlinkcolor" val="tx"/>
                    </a:ext>
                  </a:extLst>
                </a:hlinkClick>
              </a:rPr>
              <a:t>Reference</a:t>
            </a:r>
            <a:endParaRPr lang="en-GB" sz="2300">
              <a:solidFill>
                <a:schemeClr val="accent1"/>
              </a:solidFill>
              <a:latin typeface="+mj-lt"/>
            </a:endParaRPr>
          </a:p>
        </p:txBody>
      </p:sp>
      <p:pic>
        <p:nvPicPr>
          <p:cNvPr id="5" name="Picture 4" descr="A white background with black text&#10;&#10;Description automatically generated">
            <a:extLst>
              <a:ext uri="{FF2B5EF4-FFF2-40B4-BE49-F238E27FC236}">
                <a16:creationId xmlns:a16="http://schemas.microsoft.com/office/drawing/2014/main" id="{DD7FCB0D-AB75-23BF-4D92-7029BB1498CD}"/>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609600" y="1514668"/>
            <a:ext cx="10972800" cy="4709160"/>
          </a:xfrm>
          <a:prstGeom prst="rect">
            <a:avLst/>
          </a:prstGeom>
        </p:spPr>
      </p:pic>
    </p:spTree>
    <p:extLst>
      <p:ext uri="{BB962C8B-B14F-4D97-AF65-F5344CB8AC3E}">
        <p14:creationId xmlns:p14="http://schemas.microsoft.com/office/powerpoint/2010/main" val="19833369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8AF02C9-29C6-91BA-71DF-D128B67CF287}"/>
              </a:ext>
            </a:extLst>
          </p:cNvPr>
          <p:cNvSpPr>
            <a:spLocks noGrp="1"/>
          </p:cNvSpPr>
          <p:nvPr>
            <p:ph type="sldNum" sz="quarter" idx="12"/>
          </p:nvPr>
        </p:nvSpPr>
        <p:spPr/>
        <p:txBody>
          <a:bodyPr/>
          <a:lstStyle/>
          <a:p>
            <a:fld id="{28844951-7827-47D4-8276-7DDE1FA7D85A}" type="slidenum">
              <a:rPr lang="en-US" sz="2300" b="1" smtClean="0">
                <a:latin typeface="+mj-lt"/>
              </a:rPr>
              <a:pPr/>
              <a:t>21</a:t>
            </a:fld>
            <a:endParaRPr lang="en-US" sz="2300" b="1">
              <a:latin typeface="+mj-lt"/>
            </a:endParaRPr>
          </a:p>
        </p:txBody>
      </p:sp>
      <p:sp>
        <p:nvSpPr>
          <p:cNvPr id="25" name="TextBox 24">
            <a:extLst>
              <a:ext uri="{FF2B5EF4-FFF2-40B4-BE49-F238E27FC236}">
                <a16:creationId xmlns:a16="http://schemas.microsoft.com/office/drawing/2014/main" id="{217071D7-F19F-3841-97B8-AB6780A08C90}"/>
              </a:ext>
            </a:extLst>
          </p:cNvPr>
          <p:cNvSpPr txBox="1"/>
          <p:nvPr/>
        </p:nvSpPr>
        <p:spPr>
          <a:xfrm>
            <a:off x="3046771" y="271363"/>
            <a:ext cx="6098458" cy="1154162"/>
          </a:xfrm>
          <a:prstGeom prst="rect">
            <a:avLst/>
          </a:prstGeom>
          <a:noFill/>
        </p:spPr>
        <p:txBody>
          <a:bodyPr wrap="square">
            <a:spAutoFit/>
          </a:bodyPr>
          <a:lstStyle/>
          <a:p>
            <a:pPr algn="ctr"/>
            <a:endParaRPr lang="en-GB" sz="2300" b="1">
              <a:latin typeface="+mj-lt"/>
            </a:endParaRPr>
          </a:p>
          <a:p>
            <a:pPr algn="ctr"/>
            <a:r>
              <a:rPr lang="en-GB" sz="2300" b="1">
                <a:latin typeface="+mj-lt"/>
              </a:rPr>
              <a:t>Chi tiết các tính năng nổi bật của p5.js</a:t>
            </a:r>
          </a:p>
          <a:p>
            <a:pPr algn="ctr"/>
            <a:r>
              <a:rPr lang="en-GB" sz="2300">
                <a:solidFill>
                  <a:schemeClr val="accent1"/>
                </a:solidFill>
                <a:latin typeface="+mj-lt"/>
                <a:hlinkClick r:id="rId2">
                  <a:extLst>
                    <a:ext uri="{A12FA001-AC4F-418D-AE19-62706E023703}">
                      <ahyp:hlinkClr xmlns:ahyp="http://schemas.microsoft.com/office/drawing/2018/hyperlinkcolor" val="tx"/>
                    </a:ext>
                  </a:extLst>
                </a:hlinkClick>
              </a:rPr>
              <a:t>Reference</a:t>
            </a:r>
            <a:endParaRPr lang="en-GB" sz="2300">
              <a:solidFill>
                <a:schemeClr val="accent1"/>
              </a:solidFill>
              <a:latin typeface="+mj-lt"/>
            </a:endParaRPr>
          </a:p>
        </p:txBody>
      </p:sp>
      <p:pic>
        <p:nvPicPr>
          <p:cNvPr id="81" name="Picture 80">
            <a:extLst>
              <a:ext uri="{FF2B5EF4-FFF2-40B4-BE49-F238E27FC236}">
                <a16:creationId xmlns:a16="http://schemas.microsoft.com/office/drawing/2014/main" id="{F91A2C23-9983-ABF4-DE75-58156EA7048F}"/>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352800" y="1514668"/>
            <a:ext cx="5486400" cy="4709160"/>
          </a:xfrm>
          <a:prstGeom prst="rect">
            <a:avLst/>
          </a:prstGeom>
        </p:spPr>
      </p:pic>
    </p:spTree>
    <p:extLst>
      <p:ext uri="{BB962C8B-B14F-4D97-AF65-F5344CB8AC3E}">
        <p14:creationId xmlns:p14="http://schemas.microsoft.com/office/powerpoint/2010/main" val="3679232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9F4B42-C0E3-C008-1CBD-3E568EA5CBE3}"/>
              </a:ext>
            </a:extLst>
          </p:cNvPr>
          <p:cNvSpPr>
            <a:spLocks noGrp="1"/>
          </p:cNvSpPr>
          <p:nvPr>
            <p:ph type="sldNum" sz="quarter" idx="12"/>
          </p:nvPr>
        </p:nvSpPr>
        <p:spPr/>
        <p:txBody>
          <a:bodyPr/>
          <a:lstStyle/>
          <a:p>
            <a:fld id="{28844951-7827-47D4-8276-7DDE1FA7D85A}" type="slidenum">
              <a:rPr lang="en-US" sz="2300" b="1" smtClean="0">
                <a:latin typeface="+mj-lt"/>
              </a:rPr>
              <a:pPr/>
              <a:t>22</a:t>
            </a:fld>
            <a:endParaRPr lang="en-US" sz="2300" b="1">
              <a:latin typeface="+mj-lt"/>
            </a:endParaRPr>
          </a:p>
        </p:txBody>
      </p:sp>
      <p:sp>
        <p:nvSpPr>
          <p:cNvPr id="3" name="Tiêu đề 1">
            <a:extLst>
              <a:ext uri="{FF2B5EF4-FFF2-40B4-BE49-F238E27FC236}">
                <a16:creationId xmlns:a16="http://schemas.microsoft.com/office/drawing/2014/main" id="{B3231103-F882-C1C7-B753-512CFCA28987}"/>
              </a:ext>
            </a:extLst>
          </p:cNvPr>
          <p:cNvSpPr txBox="1">
            <a:spLocks/>
          </p:cNvSpPr>
          <p:nvPr/>
        </p:nvSpPr>
        <p:spPr>
          <a:xfrm>
            <a:off x="1158240" y="269047"/>
            <a:ext cx="9875520" cy="1356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Times New Roman" panose="02020603050405020304" pitchFamily="18" charset="0"/>
                <a:ea typeface="+mj-ea"/>
                <a:cs typeface="Times New Roman" panose="02020603050405020304" pitchFamily="18" charset="0"/>
              </a:defRPr>
            </a:lvl1pPr>
          </a:lstStyle>
          <a:p>
            <a:pPr algn="just"/>
            <a:r>
              <a:rPr lang="en-US" b="1">
                <a:latin typeface="+mj-lt"/>
              </a:rPr>
              <a:t>3. Xây dựng ứng dụng minh họa </a:t>
            </a:r>
            <a:endParaRPr lang="en-US" b="1" dirty="0">
              <a:latin typeface="+mj-lt"/>
            </a:endParaRPr>
          </a:p>
        </p:txBody>
      </p:sp>
    </p:spTree>
    <p:extLst>
      <p:ext uri="{BB962C8B-B14F-4D97-AF65-F5344CB8AC3E}">
        <p14:creationId xmlns:p14="http://schemas.microsoft.com/office/powerpoint/2010/main" val="1532569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51CD8A-DC3B-082D-2C3F-8CC2C69CFD25}"/>
              </a:ext>
            </a:extLst>
          </p:cNvPr>
          <p:cNvSpPr>
            <a:spLocks noGrp="1"/>
          </p:cNvSpPr>
          <p:nvPr>
            <p:ph type="sldNum" sz="quarter" idx="12"/>
          </p:nvPr>
        </p:nvSpPr>
        <p:spPr/>
        <p:txBody>
          <a:bodyPr/>
          <a:lstStyle/>
          <a:p>
            <a:fld id="{28844951-7827-47D4-8276-7DDE1FA7D85A}" type="slidenum">
              <a:rPr lang="en-US" sz="2300" b="1" smtClean="0">
                <a:latin typeface="+mj-lt"/>
              </a:rPr>
              <a:pPr/>
              <a:t>23</a:t>
            </a:fld>
            <a:endParaRPr lang="en-US" sz="2300" b="1">
              <a:latin typeface="+mj-lt"/>
            </a:endParaRPr>
          </a:p>
        </p:txBody>
      </p:sp>
      <p:sp>
        <p:nvSpPr>
          <p:cNvPr id="8" name="TextBox 7">
            <a:extLst>
              <a:ext uri="{FF2B5EF4-FFF2-40B4-BE49-F238E27FC236}">
                <a16:creationId xmlns:a16="http://schemas.microsoft.com/office/drawing/2014/main" id="{286CAECA-F42A-D0B1-1F3B-76E00D66C92E}"/>
              </a:ext>
            </a:extLst>
          </p:cNvPr>
          <p:cNvSpPr txBox="1"/>
          <p:nvPr/>
        </p:nvSpPr>
        <p:spPr>
          <a:xfrm>
            <a:off x="1590860" y="1566167"/>
            <a:ext cx="9010281" cy="5047536"/>
          </a:xfrm>
          <a:prstGeom prst="rect">
            <a:avLst/>
          </a:prstGeom>
          <a:noFill/>
        </p:spPr>
        <p:txBody>
          <a:bodyPr wrap="square">
            <a:spAutoFit/>
          </a:bodyPr>
          <a:lstStyle/>
          <a:p>
            <a:pPr algn="just"/>
            <a:r>
              <a:rPr lang="en-US" sz="2300" b="1">
                <a:latin typeface="Corbel" panose="020B0503020204020204" pitchFamily="34" charset="0"/>
              </a:rPr>
              <a:t>Điểm mạnh – điểm tích cực:</a:t>
            </a:r>
          </a:p>
          <a:p>
            <a:pPr marL="457200" indent="-457200" algn="just">
              <a:buFont typeface="+mj-lt"/>
              <a:buAutoNum type="arabicPeriod"/>
            </a:pPr>
            <a:r>
              <a:rPr lang="vi-VN" sz="2300">
                <a:latin typeface="Corbel" panose="020B0503020204020204" pitchFamily="34" charset="0"/>
              </a:rPr>
              <a:t>Mã nguồn mở, cộng đồng lớn, có sự tham gia phát triển của các chuyên gia đến từ các viện nghiên cứu, trường đại học danh tiếng trên thế giới</a:t>
            </a:r>
            <a:r>
              <a:rPr lang="en-US" sz="2300">
                <a:latin typeface="Corbel" panose="020B0503020204020204" pitchFamily="34" charset="0"/>
              </a:rPr>
              <a:t>.</a:t>
            </a:r>
            <a:endParaRPr lang="vi-VN" sz="2300">
              <a:latin typeface="Corbel" panose="020B0503020204020204" pitchFamily="34" charset="0"/>
            </a:endParaRPr>
          </a:p>
          <a:p>
            <a:pPr marL="457200" indent="-457200" algn="just">
              <a:buFont typeface="+mj-lt"/>
              <a:buAutoNum type="arabicPeriod"/>
            </a:pPr>
            <a:r>
              <a:rPr lang="vi-VN" sz="2300">
                <a:latin typeface="Corbel" panose="020B0503020204020204" pitchFamily="34" charset="0"/>
              </a:rPr>
              <a:t>Đa dạng tính năng, đáp ứng nhu cầu phong phú của người d</a:t>
            </a:r>
            <a:r>
              <a:rPr lang="en-US" sz="2300">
                <a:latin typeface="Corbel" panose="020B0503020204020204" pitchFamily="34" charset="0"/>
              </a:rPr>
              <a:t>ù</a:t>
            </a:r>
            <a:r>
              <a:rPr lang="vi-VN" sz="2300">
                <a:latin typeface="Corbel" panose="020B0503020204020204" pitchFamily="34" charset="0"/>
              </a:rPr>
              <a:t>ng</a:t>
            </a:r>
            <a:r>
              <a:rPr lang="en-US" sz="2300">
                <a:latin typeface="Corbel" panose="020B0503020204020204" pitchFamily="34" charset="0"/>
              </a:rPr>
              <a:t>.</a:t>
            </a:r>
            <a:endParaRPr lang="vi-VN" sz="2300">
              <a:latin typeface="Corbel" panose="020B0503020204020204" pitchFamily="34" charset="0"/>
            </a:endParaRPr>
          </a:p>
          <a:p>
            <a:pPr marL="457200" indent="-457200" algn="just">
              <a:buFont typeface="+mj-lt"/>
              <a:buAutoNum type="arabicPeriod"/>
            </a:pPr>
            <a:r>
              <a:rPr lang="vi-VN" sz="2300">
                <a:latin typeface="Corbel" panose="020B0503020204020204" pitchFamily="34" charset="0"/>
              </a:rPr>
              <a:t>Cú pháp và API đơn giản nhưng chặt chẽ, dễ sử dụng, cùng tài liệu hỗ trợ chi tiết từ văn bản đến hình ảnh và video hướng dẫn</a:t>
            </a:r>
            <a:r>
              <a:rPr lang="en-US" sz="2300">
                <a:latin typeface="Corbel" panose="020B0503020204020204" pitchFamily="34" charset="0"/>
              </a:rPr>
              <a:t>.</a:t>
            </a:r>
            <a:endParaRPr lang="vi-VN" sz="2300">
              <a:latin typeface="Corbel" panose="020B0503020204020204" pitchFamily="34" charset="0"/>
            </a:endParaRPr>
          </a:p>
          <a:p>
            <a:pPr marL="457200" indent="-457200" algn="just">
              <a:buFont typeface="+mj-lt"/>
              <a:buAutoNum type="arabicPeriod"/>
            </a:pPr>
            <a:r>
              <a:rPr lang="vi-VN" sz="2300">
                <a:latin typeface="Corbel" panose="020B0503020204020204" pitchFamily="34" charset="0"/>
              </a:rPr>
              <a:t>Phù hợp với nhiều nhóm người dùng khác nhau, giúp dễ dàng tiếp cận và học tập</a:t>
            </a:r>
            <a:r>
              <a:rPr lang="en-US" sz="2300">
                <a:latin typeface="Corbel" panose="020B0503020204020204" pitchFamily="34" charset="0"/>
              </a:rPr>
              <a:t>.</a:t>
            </a:r>
            <a:endParaRPr lang="vi-VN" sz="2300">
              <a:latin typeface="Corbel" panose="020B0503020204020204" pitchFamily="34" charset="0"/>
            </a:endParaRPr>
          </a:p>
          <a:p>
            <a:pPr marL="457200" indent="-457200" algn="just">
              <a:buFont typeface="+mj-lt"/>
              <a:buAutoNum type="arabicPeriod"/>
            </a:pPr>
            <a:r>
              <a:rPr lang="vi-VN" sz="2300">
                <a:latin typeface="Corbel" panose="020B0503020204020204" pitchFamily="34" charset="0"/>
              </a:rPr>
              <a:t>Dễ dàng mở rộng dự án một cách linh hoạt khi có nhu cầu phát sinh th</a:t>
            </a:r>
            <a:r>
              <a:rPr lang="en-US" sz="2300">
                <a:latin typeface="Corbel" panose="020B0503020204020204" pitchFamily="34" charset="0"/>
              </a:rPr>
              <a:t>ê</a:t>
            </a:r>
            <a:r>
              <a:rPr lang="vi-VN" sz="2300">
                <a:latin typeface="Corbel" panose="020B0503020204020204" pitchFamily="34" charset="0"/>
              </a:rPr>
              <a:t>m</a:t>
            </a:r>
            <a:r>
              <a:rPr lang="en-US" sz="2300">
                <a:latin typeface="Corbel" panose="020B0503020204020204" pitchFamily="34" charset="0"/>
              </a:rPr>
              <a:t>.</a:t>
            </a:r>
            <a:endParaRPr lang="vi-VN" sz="2300">
              <a:latin typeface="Corbel" panose="020B0503020204020204" pitchFamily="34" charset="0"/>
            </a:endParaRPr>
          </a:p>
          <a:p>
            <a:pPr marL="457200" indent="-457200" algn="just">
              <a:buFont typeface="+mj-lt"/>
              <a:buAutoNum type="arabicPeriod"/>
            </a:pPr>
            <a:r>
              <a:rPr lang="vi-VN" sz="2300">
                <a:latin typeface="Corbel" panose="020B0503020204020204" pitchFamily="34" charset="0"/>
              </a:rPr>
              <a:t>Dễ dàng tích hợp với các thư viện, framework, công nghệ khác trong cùng hệ sinh thái JavaScript</a:t>
            </a:r>
            <a:r>
              <a:rPr lang="en-US" sz="2300">
                <a:latin typeface="Corbel" panose="020B0503020204020204" pitchFamily="34" charset="0"/>
              </a:rPr>
              <a:t>.</a:t>
            </a:r>
          </a:p>
          <a:p>
            <a:pPr marL="342900" indent="-342900" algn="just">
              <a:buFontTx/>
              <a:buChar char="-"/>
            </a:pPr>
            <a:endParaRPr lang="vi-VN" sz="2300">
              <a:latin typeface="Corbel" panose="020B0503020204020204" pitchFamily="34" charset="0"/>
            </a:endParaRPr>
          </a:p>
        </p:txBody>
      </p:sp>
      <p:sp>
        <p:nvSpPr>
          <p:cNvPr id="3" name="Tiêu đề 1">
            <a:extLst>
              <a:ext uri="{FF2B5EF4-FFF2-40B4-BE49-F238E27FC236}">
                <a16:creationId xmlns:a16="http://schemas.microsoft.com/office/drawing/2014/main" id="{46380699-6638-FAFA-0157-74BC10CB9C05}"/>
              </a:ext>
            </a:extLst>
          </p:cNvPr>
          <p:cNvSpPr txBox="1">
            <a:spLocks/>
          </p:cNvSpPr>
          <p:nvPr/>
        </p:nvSpPr>
        <p:spPr>
          <a:xfrm>
            <a:off x="1158240" y="269047"/>
            <a:ext cx="9875520" cy="1356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Times New Roman" panose="02020603050405020304" pitchFamily="18" charset="0"/>
                <a:ea typeface="+mj-ea"/>
                <a:cs typeface="Times New Roman" panose="02020603050405020304" pitchFamily="18" charset="0"/>
              </a:defRPr>
            </a:lvl1pPr>
          </a:lstStyle>
          <a:p>
            <a:pPr algn="just"/>
            <a:r>
              <a:rPr lang="en-US" b="1">
                <a:latin typeface="+mj-lt"/>
              </a:rPr>
              <a:t>4. Kết luận </a:t>
            </a:r>
            <a:endParaRPr lang="en-US" b="1" dirty="0">
              <a:latin typeface="+mj-lt"/>
            </a:endParaRPr>
          </a:p>
        </p:txBody>
      </p:sp>
    </p:spTree>
    <p:extLst>
      <p:ext uri="{BB962C8B-B14F-4D97-AF65-F5344CB8AC3E}">
        <p14:creationId xmlns:p14="http://schemas.microsoft.com/office/powerpoint/2010/main" val="37514220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
                                            <p:txEl>
                                              <p:pRg st="2" end="2"/>
                                            </p:txEl>
                                          </p:spTgt>
                                        </p:tgtEl>
                                        <p:attrNameLst>
                                          <p:attrName>style.visibility</p:attrName>
                                        </p:attrNameLst>
                                      </p:cBhvr>
                                      <p:to>
                                        <p:strVal val="visible"/>
                                      </p:to>
                                    </p:set>
                                    <p:animEffect transition="in" filter="fade">
                                      <p:cBhvr>
                                        <p:cTn id="28" dur="1000"/>
                                        <p:tgtEl>
                                          <p:spTgt spid="8">
                                            <p:txEl>
                                              <p:pRg st="2" end="2"/>
                                            </p:txEl>
                                          </p:spTgt>
                                        </p:tgtEl>
                                      </p:cBhvr>
                                    </p:animEffect>
                                    <p:anim calcmode="lin" valueType="num">
                                      <p:cBhvr>
                                        <p:cTn id="29"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8">
                                            <p:txEl>
                                              <p:pRg st="3" end="3"/>
                                            </p:txEl>
                                          </p:spTgt>
                                        </p:tgtEl>
                                        <p:attrNameLst>
                                          <p:attrName>style.visibility</p:attrName>
                                        </p:attrNameLst>
                                      </p:cBhvr>
                                      <p:to>
                                        <p:strVal val="visible"/>
                                      </p:to>
                                    </p:set>
                                    <p:animEffect transition="in" filter="fade">
                                      <p:cBhvr>
                                        <p:cTn id="35" dur="1000"/>
                                        <p:tgtEl>
                                          <p:spTgt spid="8">
                                            <p:txEl>
                                              <p:pRg st="3" end="3"/>
                                            </p:txEl>
                                          </p:spTgt>
                                        </p:tgtEl>
                                      </p:cBhvr>
                                    </p:animEffect>
                                    <p:anim calcmode="lin" valueType="num">
                                      <p:cBhvr>
                                        <p:cTn id="36"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8">
                                            <p:txEl>
                                              <p:pRg st="4" end="4"/>
                                            </p:txEl>
                                          </p:spTgt>
                                        </p:tgtEl>
                                        <p:attrNameLst>
                                          <p:attrName>style.visibility</p:attrName>
                                        </p:attrNameLst>
                                      </p:cBhvr>
                                      <p:to>
                                        <p:strVal val="visible"/>
                                      </p:to>
                                    </p:set>
                                    <p:animEffect transition="in" filter="fade">
                                      <p:cBhvr>
                                        <p:cTn id="42" dur="1000"/>
                                        <p:tgtEl>
                                          <p:spTgt spid="8">
                                            <p:txEl>
                                              <p:pRg st="4" end="4"/>
                                            </p:txEl>
                                          </p:spTgt>
                                        </p:tgtEl>
                                      </p:cBhvr>
                                    </p:animEffect>
                                    <p:anim calcmode="lin" valueType="num">
                                      <p:cBhvr>
                                        <p:cTn id="43"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8">
                                            <p:txEl>
                                              <p:pRg st="5" end="5"/>
                                            </p:txEl>
                                          </p:spTgt>
                                        </p:tgtEl>
                                        <p:attrNameLst>
                                          <p:attrName>style.visibility</p:attrName>
                                        </p:attrNameLst>
                                      </p:cBhvr>
                                      <p:to>
                                        <p:strVal val="visible"/>
                                      </p:to>
                                    </p:set>
                                    <p:animEffect transition="in" filter="fade">
                                      <p:cBhvr>
                                        <p:cTn id="49" dur="1000"/>
                                        <p:tgtEl>
                                          <p:spTgt spid="8">
                                            <p:txEl>
                                              <p:pRg st="5" end="5"/>
                                            </p:txEl>
                                          </p:spTgt>
                                        </p:tgtEl>
                                      </p:cBhvr>
                                    </p:animEffect>
                                    <p:anim calcmode="lin" valueType="num">
                                      <p:cBhvr>
                                        <p:cTn id="50" dur="1000" fill="hold"/>
                                        <p:tgtEl>
                                          <p:spTgt spid="8">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8">
                                            <p:txEl>
                                              <p:pRg st="6" end="6"/>
                                            </p:txEl>
                                          </p:spTgt>
                                        </p:tgtEl>
                                        <p:attrNameLst>
                                          <p:attrName>style.visibility</p:attrName>
                                        </p:attrNameLst>
                                      </p:cBhvr>
                                      <p:to>
                                        <p:strVal val="visible"/>
                                      </p:to>
                                    </p:set>
                                    <p:animEffect transition="in" filter="fade">
                                      <p:cBhvr>
                                        <p:cTn id="56" dur="1000"/>
                                        <p:tgtEl>
                                          <p:spTgt spid="8">
                                            <p:txEl>
                                              <p:pRg st="6" end="6"/>
                                            </p:txEl>
                                          </p:spTgt>
                                        </p:tgtEl>
                                      </p:cBhvr>
                                    </p:animEffect>
                                    <p:anim calcmode="lin" valueType="num">
                                      <p:cBhvr>
                                        <p:cTn id="57" dur="1000" fill="hold"/>
                                        <p:tgtEl>
                                          <p:spTgt spid="8">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8">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51CD8A-DC3B-082D-2C3F-8CC2C69CFD25}"/>
              </a:ext>
            </a:extLst>
          </p:cNvPr>
          <p:cNvSpPr>
            <a:spLocks noGrp="1"/>
          </p:cNvSpPr>
          <p:nvPr>
            <p:ph type="sldNum" sz="quarter" idx="12"/>
          </p:nvPr>
        </p:nvSpPr>
        <p:spPr/>
        <p:txBody>
          <a:bodyPr/>
          <a:lstStyle/>
          <a:p>
            <a:fld id="{28844951-7827-47D4-8276-7DDE1FA7D85A}" type="slidenum">
              <a:rPr lang="en-US" sz="2300" b="1" smtClean="0">
                <a:latin typeface="+mj-lt"/>
              </a:rPr>
              <a:pPr/>
              <a:t>24</a:t>
            </a:fld>
            <a:endParaRPr lang="en-US" sz="2300" b="1">
              <a:latin typeface="+mj-lt"/>
            </a:endParaRPr>
          </a:p>
        </p:txBody>
      </p:sp>
      <p:sp>
        <p:nvSpPr>
          <p:cNvPr id="4" name="TextBox 3">
            <a:extLst>
              <a:ext uri="{FF2B5EF4-FFF2-40B4-BE49-F238E27FC236}">
                <a16:creationId xmlns:a16="http://schemas.microsoft.com/office/drawing/2014/main" id="{983F6D46-4FC9-5279-3B27-EB4B9CCCE5BE}"/>
              </a:ext>
            </a:extLst>
          </p:cNvPr>
          <p:cNvSpPr txBox="1"/>
          <p:nvPr/>
        </p:nvSpPr>
        <p:spPr>
          <a:xfrm>
            <a:off x="589128" y="1414921"/>
            <a:ext cx="11013743" cy="1508105"/>
          </a:xfrm>
          <a:prstGeom prst="rect">
            <a:avLst/>
          </a:prstGeom>
          <a:noFill/>
          <a:effectLst/>
        </p:spPr>
        <p:txBody>
          <a:bodyPr wrap="square">
            <a:spAutoFit/>
          </a:bodyPr>
          <a:lstStyle/>
          <a:p>
            <a:pPr algn="just"/>
            <a:r>
              <a:rPr lang="vi-VN" sz="2300" b="1">
                <a:latin typeface="Corbel" panose="020B0503020204020204" pitchFamily="34" charset="0"/>
              </a:rPr>
              <a:t>Hạn chế</a:t>
            </a:r>
            <a:r>
              <a:rPr lang="en-US" sz="2300" b="1">
                <a:latin typeface="Corbel" panose="020B0503020204020204" pitchFamily="34" charset="0"/>
              </a:rPr>
              <a:t>: </a:t>
            </a:r>
            <a:r>
              <a:rPr lang="vi-VN" sz="2300">
                <a:latin typeface="Corbel" panose="020B0503020204020204" pitchFamily="34" charset="0"/>
              </a:rPr>
              <a:t>Mặc dù p5.js rất mạnh trong việc tạo ra các sản phẩm 2D</a:t>
            </a:r>
            <a:r>
              <a:rPr lang="en-US" sz="2300">
                <a:latin typeface="Corbel" panose="020B0503020204020204" pitchFamily="34" charset="0"/>
              </a:rPr>
              <a:t> và 3D</a:t>
            </a:r>
            <a:r>
              <a:rPr lang="vi-VN" sz="2300">
                <a:latin typeface="Corbel" panose="020B0503020204020204" pitchFamily="34" charset="0"/>
              </a:rPr>
              <a:t> v</a:t>
            </a:r>
            <a:r>
              <a:rPr lang="en-US" sz="2300">
                <a:latin typeface="Corbel" panose="020B0503020204020204" pitchFamily="34" charset="0"/>
              </a:rPr>
              <a:t>ới</a:t>
            </a:r>
            <a:r>
              <a:rPr lang="vi-VN" sz="2300">
                <a:latin typeface="Corbel" panose="020B0503020204020204" pitchFamily="34" charset="0"/>
              </a:rPr>
              <a:t> tương tác </a:t>
            </a:r>
            <a:r>
              <a:rPr lang="en-US" sz="2300">
                <a:latin typeface="Corbel" panose="020B0503020204020204" pitchFamily="34" charset="0"/>
              </a:rPr>
              <a:t>từ </a:t>
            </a:r>
            <a:r>
              <a:rPr lang="vi-VN" sz="2300">
                <a:latin typeface="Corbel" panose="020B0503020204020204" pitchFamily="34" charset="0"/>
              </a:rPr>
              <a:t>đơn giản</a:t>
            </a:r>
            <a:r>
              <a:rPr lang="en-US" sz="2300">
                <a:latin typeface="Corbel" panose="020B0503020204020204" pitchFamily="34" charset="0"/>
              </a:rPr>
              <a:t> đến trung bình</a:t>
            </a:r>
            <a:r>
              <a:rPr lang="vi-VN" sz="2300">
                <a:latin typeface="Corbel" panose="020B0503020204020204" pitchFamily="34" charset="0"/>
              </a:rPr>
              <a:t>, nhưng khi </a:t>
            </a:r>
            <a:r>
              <a:rPr lang="en-US" sz="2300">
                <a:latin typeface="Corbel" panose="020B0503020204020204" pitchFamily="34" charset="0"/>
              </a:rPr>
              <a:t>phải </a:t>
            </a:r>
            <a:r>
              <a:rPr lang="vi-VN" sz="2300">
                <a:latin typeface="Corbel" panose="020B0503020204020204" pitchFamily="34" charset="0"/>
              </a:rPr>
              <a:t>đối mặt với các yêu cầu xử lý phức tạp</a:t>
            </a:r>
            <a:r>
              <a:rPr lang="en-US" sz="2300">
                <a:latin typeface="Corbel" panose="020B0503020204020204" pitchFamily="34" charset="0"/>
              </a:rPr>
              <a:t> hơn</a:t>
            </a:r>
            <a:r>
              <a:rPr lang="vi-VN" sz="2300">
                <a:latin typeface="Corbel" panose="020B0503020204020204" pitchFamily="34" charset="0"/>
              </a:rPr>
              <a:t> về đồ họa </a:t>
            </a:r>
            <a:r>
              <a:rPr lang="en-US" sz="2300">
                <a:latin typeface="Corbel" panose="020B0503020204020204" pitchFamily="34" charset="0"/>
              </a:rPr>
              <a:t>2D và </a:t>
            </a:r>
            <a:r>
              <a:rPr lang="vi-VN" sz="2300">
                <a:latin typeface="Corbel" panose="020B0503020204020204" pitchFamily="34" charset="0"/>
              </a:rPr>
              <a:t>3D </a:t>
            </a:r>
            <a:r>
              <a:rPr lang="en-US" sz="2300">
                <a:latin typeface="Corbel" panose="020B0503020204020204" pitchFamily="34" charset="0"/>
              </a:rPr>
              <a:t>với</a:t>
            </a:r>
            <a:r>
              <a:rPr lang="vi-VN" sz="2300">
                <a:latin typeface="Corbel" panose="020B0503020204020204" pitchFamily="34" charset="0"/>
              </a:rPr>
              <a:t> </a:t>
            </a:r>
            <a:r>
              <a:rPr lang="en-US" sz="2300">
                <a:latin typeface="Corbel" panose="020B0503020204020204" pitchFamily="34" charset="0"/>
              </a:rPr>
              <a:t>hiệu năng và </a:t>
            </a:r>
            <a:r>
              <a:rPr lang="vi-VN" sz="2300">
                <a:latin typeface="Corbel" panose="020B0503020204020204" pitchFamily="34" charset="0"/>
              </a:rPr>
              <a:t>hiệu suất cao, các công </a:t>
            </a:r>
            <a:r>
              <a:rPr lang="en-US" sz="2300">
                <a:latin typeface="Corbel" panose="020B0503020204020204" pitchFamily="34" charset="0"/>
              </a:rPr>
              <a:t>nghệ</a:t>
            </a:r>
            <a:r>
              <a:rPr lang="vi-VN" sz="2300">
                <a:latin typeface="Corbel" panose="020B0503020204020204" pitchFamily="34" charset="0"/>
              </a:rPr>
              <a:t> như Three.js hoặc PixiJS</a:t>
            </a:r>
            <a:r>
              <a:rPr lang="en-US" sz="2300">
                <a:latin typeface="Corbel" panose="020B0503020204020204" pitchFamily="34" charset="0"/>
              </a:rPr>
              <a:t> hoặc tương tự</a:t>
            </a:r>
            <a:r>
              <a:rPr lang="vi-VN" sz="2300">
                <a:latin typeface="Corbel" panose="020B0503020204020204" pitchFamily="34" charset="0"/>
              </a:rPr>
              <a:t> có thể </a:t>
            </a:r>
            <a:r>
              <a:rPr lang="en-US" sz="2300">
                <a:latin typeface="Corbel" panose="020B0503020204020204" pitchFamily="34" charset="0"/>
              </a:rPr>
              <a:t>sẽ </a:t>
            </a:r>
            <a:r>
              <a:rPr lang="vi-VN" sz="2300">
                <a:latin typeface="Corbel" panose="020B0503020204020204" pitchFamily="34" charset="0"/>
              </a:rPr>
              <a:t>là</a:t>
            </a:r>
            <a:r>
              <a:rPr lang="en-US" sz="2300">
                <a:latin typeface="Corbel" panose="020B0503020204020204" pitchFamily="34" charset="0"/>
              </a:rPr>
              <a:t> một sự</a:t>
            </a:r>
            <a:r>
              <a:rPr lang="vi-VN" sz="2300">
                <a:latin typeface="Corbel" panose="020B0503020204020204" pitchFamily="34" charset="0"/>
              </a:rPr>
              <a:t> lựa chọn tốt hơn.</a:t>
            </a:r>
            <a:endParaRPr lang="en-GB" sz="2300">
              <a:latin typeface="Corbel" panose="020B0503020204020204" pitchFamily="34" charset="0"/>
            </a:endParaRPr>
          </a:p>
        </p:txBody>
      </p:sp>
      <p:grpSp>
        <p:nvGrpSpPr>
          <p:cNvPr id="35" name="Group 34">
            <a:extLst>
              <a:ext uri="{FF2B5EF4-FFF2-40B4-BE49-F238E27FC236}">
                <a16:creationId xmlns:a16="http://schemas.microsoft.com/office/drawing/2014/main" id="{86925B31-E790-6A1E-277E-4EAFFBB2698D}"/>
              </a:ext>
            </a:extLst>
          </p:cNvPr>
          <p:cNvGrpSpPr/>
          <p:nvPr/>
        </p:nvGrpSpPr>
        <p:grpSpPr>
          <a:xfrm>
            <a:off x="3346649" y="5257334"/>
            <a:ext cx="5498702" cy="966494"/>
            <a:chOff x="4357078" y="4427779"/>
            <a:chExt cx="5498702" cy="966494"/>
          </a:xfrm>
        </p:grpSpPr>
        <p:cxnSp>
          <p:nvCxnSpPr>
            <p:cNvPr id="8" name="Straight Arrow Connector 7">
              <a:extLst>
                <a:ext uri="{FF2B5EF4-FFF2-40B4-BE49-F238E27FC236}">
                  <a16:creationId xmlns:a16="http://schemas.microsoft.com/office/drawing/2014/main" id="{0E4D9CC2-7B1B-E22B-A0E4-ECBE0A65E951}"/>
                </a:ext>
              </a:extLst>
            </p:cNvPr>
            <p:cNvCxnSpPr>
              <a:cxnSpLocks/>
            </p:cNvCxnSpPr>
            <p:nvPr/>
          </p:nvCxnSpPr>
          <p:spPr>
            <a:xfrm>
              <a:off x="4358657" y="5364261"/>
              <a:ext cx="5495544" cy="30012"/>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013583A2-A272-814F-6634-C2CC525F5174}"/>
                </a:ext>
              </a:extLst>
            </p:cNvPr>
            <p:cNvSpPr txBox="1"/>
            <p:nvPr/>
          </p:nvSpPr>
          <p:spPr>
            <a:xfrm>
              <a:off x="4357078" y="4427779"/>
              <a:ext cx="5498702" cy="800219"/>
            </a:xfrm>
            <a:prstGeom prst="rect">
              <a:avLst/>
            </a:prstGeom>
            <a:noFill/>
          </p:spPr>
          <p:txBody>
            <a:bodyPr wrap="square" rtlCol="0">
              <a:spAutoFit/>
            </a:bodyPr>
            <a:lstStyle/>
            <a:p>
              <a:pPr algn="ctr"/>
              <a:r>
                <a:rPr lang="en-US" sz="2300">
                  <a:latin typeface="+mj-lt"/>
                </a:rPr>
                <a:t>CPU – GPU Optimization &amp; Performance</a:t>
              </a:r>
            </a:p>
            <a:p>
              <a:pPr algn="ctr"/>
              <a:r>
                <a:rPr lang="en-US" sz="2300">
                  <a:latin typeface="+mj-lt"/>
                </a:rPr>
                <a:t>More &amp; Better Advanced Ultilities</a:t>
              </a:r>
              <a:endParaRPr lang="en-GB" sz="2300">
                <a:latin typeface="+mj-lt"/>
              </a:endParaRPr>
            </a:p>
          </p:txBody>
        </p:sp>
      </p:grpSp>
      <p:grpSp>
        <p:nvGrpSpPr>
          <p:cNvPr id="29" name="Group 28">
            <a:extLst>
              <a:ext uri="{FF2B5EF4-FFF2-40B4-BE49-F238E27FC236}">
                <a16:creationId xmlns:a16="http://schemas.microsoft.com/office/drawing/2014/main" id="{2997B6BA-B8A9-277E-02D5-4D68F72ECD1A}"/>
              </a:ext>
            </a:extLst>
          </p:cNvPr>
          <p:cNvGrpSpPr/>
          <p:nvPr/>
        </p:nvGrpSpPr>
        <p:grpSpPr>
          <a:xfrm>
            <a:off x="393772" y="3554272"/>
            <a:ext cx="2952877" cy="2957693"/>
            <a:chOff x="0" y="3900307"/>
            <a:chExt cx="2952877" cy="2957693"/>
          </a:xfrm>
        </p:grpSpPr>
        <p:pic>
          <p:nvPicPr>
            <p:cNvPr id="25" name="Picture 24">
              <a:extLst>
                <a:ext uri="{FF2B5EF4-FFF2-40B4-BE49-F238E27FC236}">
                  <a16:creationId xmlns:a16="http://schemas.microsoft.com/office/drawing/2014/main" id="{07DB280F-E103-F2CB-AB36-5B3D1A9E5AA8}"/>
                </a:ext>
              </a:extLst>
            </p:cNvPr>
            <p:cNvPicPr>
              <a:picLocks noChangeAspect="1"/>
            </p:cNvPicPr>
            <p:nvPr/>
          </p:nvPicPr>
          <p:blipFill>
            <a:blip r:embed="rId2"/>
            <a:stretch>
              <a:fillRect/>
            </a:stretch>
          </p:blipFill>
          <p:spPr>
            <a:xfrm>
              <a:off x="0" y="5029200"/>
              <a:ext cx="1828800" cy="1828800"/>
            </a:xfrm>
            <a:prstGeom prst="rect">
              <a:avLst/>
            </a:prstGeom>
          </p:spPr>
        </p:pic>
        <p:grpSp>
          <p:nvGrpSpPr>
            <p:cNvPr id="28" name="Group 27">
              <a:extLst>
                <a:ext uri="{FF2B5EF4-FFF2-40B4-BE49-F238E27FC236}">
                  <a16:creationId xmlns:a16="http://schemas.microsoft.com/office/drawing/2014/main" id="{6AB1A64E-8EDC-4519-D0CD-0C987BD5A1E0}"/>
                </a:ext>
              </a:extLst>
            </p:cNvPr>
            <p:cNvGrpSpPr/>
            <p:nvPr/>
          </p:nvGrpSpPr>
          <p:grpSpPr>
            <a:xfrm>
              <a:off x="1110164" y="3900307"/>
              <a:ext cx="1842713" cy="1850941"/>
              <a:chOff x="890687" y="3679849"/>
              <a:chExt cx="1842713" cy="1850941"/>
            </a:xfrm>
          </p:grpSpPr>
          <p:pic>
            <p:nvPicPr>
              <p:cNvPr id="12" name="Picture 11">
                <a:extLst>
                  <a:ext uri="{FF2B5EF4-FFF2-40B4-BE49-F238E27FC236}">
                    <a16:creationId xmlns:a16="http://schemas.microsoft.com/office/drawing/2014/main" id="{5D91B1A0-B7C9-510B-3828-1742F60C2212}"/>
                  </a:ext>
                </a:extLst>
              </p:cNvPr>
              <p:cNvPicPr>
                <a:picLocks noChangeAspect="1"/>
              </p:cNvPicPr>
              <p:nvPr/>
            </p:nvPicPr>
            <p:blipFill>
              <a:blip r:embed="rId3"/>
              <a:stretch>
                <a:fillRect/>
              </a:stretch>
            </p:blipFill>
            <p:spPr>
              <a:xfrm>
                <a:off x="890687" y="3679849"/>
                <a:ext cx="914400" cy="914400"/>
              </a:xfrm>
              <a:prstGeom prst="rect">
                <a:avLst/>
              </a:prstGeom>
            </p:spPr>
          </p:pic>
          <p:pic>
            <p:nvPicPr>
              <p:cNvPr id="3" name="Picture 2">
                <a:extLst>
                  <a:ext uri="{FF2B5EF4-FFF2-40B4-BE49-F238E27FC236}">
                    <a16:creationId xmlns:a16="http://schemas.microsoft.com/office/drawing/2014/main" id="{9B8AA017-4710-7AE2-F03A-B81277ACC5B3}"/>
                  </a:ext>
                </a:extLst>
              </p:cNvPr>
              <p:cNvPicPr>
                <a:picLocks noChangeAspect="1"/>
              </p:cNvPicPr>
              <p:nvPr/>
            </p:nvPicPr>
            <p:blipFill>
              <a:blip r:embed="rId4"/>
              <a:stretch>
                <a:fillRect/>
              </a:stretch>
            </p:blipFill>
            <p:spPr>
              <a:xfrm>
                <a:off x="897626" y="4616390"/>
                <a:ext cx="915670" cy="914400"/>
              </a:xfrm>
              <a:prstGeom prst="rect">
                <a:avLst/>
              </a:prstGeom>
            </p:spPr>
          </p:pic>
          <p:pic>
            <p:nvPicPr>
              <p:cNvPr id="20" name="Picture 19">
                <a:extLst>
                  <a:ext uri="{FF2B5EF4-FFF2-40B4-BE49-F238E27FC236}">
                    <a16:creationId xmlns:a16="http://schemas.microsoft.com/office/drawing/2014/main" id="{DDED7267-F9B6-545F-88A7-013E08DFD9F9}"/>
                  </a:ext>
                </a:extLst>
              </p:cNvPr>
              <p:cNvPicPr>
                <a:picLocks noChangeAspect="1"/>
              </p:cNvPicPr>
              <p:nvPr/>
            </p:nvPicPr>
            <p:blipFill>
              <a:blip r:embed="rId5"/>
              <a:stretch>
                <a:fillRect/>
              </a:stretch>
            </p:blipFill>
            <p:spPr>
              <a:xfrm>
                <a:off x="1819000" y="4616390"/>
                <a:ext cx="914400" cy="914400"/>
              </a:xfrm>
              <a:prstGeom prst="rect">
                <a:avLst/>
              </a:prstGeom>
            </p:spPr>
          </p:pic>
        </p:grpSp>
      </p:grpSp>
      <p:grpSp>
        <p:nvGrpSpPr>
          <p:cNvPr id="30" name="Group 29">
            <a:extLst>
              <a:ext uri="{FF2B5EF4-FFF2-40B4-BE49-F238E27FC236}">
                <a16:creationId xmlns:a16="http://schemas.microsoft.com/office/drawing/2014/main" id="{0F72E939-84C8-3DE5-3D59-39E28CA2E7EB}"/>
              </a:ext>
            </a:extLst>
          </p:cNvPr>
          <p:cNvGrpSpPr/>
          <p:nvPr/>
        </p:nvGrpSpPr>
        <p:grpSpPr>
          <a:xfrm>
            <a:off x="6074117" y="2915845"/>
            <a:ext cx="3622732" cy="2190518"/>
            <a:chOff x="3725308" y="4667482"/>
            <a:chExt cx="3622732" cy="2190518"/>
          </a:xfrm>
        </p:grpSpPr>
        <p:pic>
          <p:nvPicPr>
            <p:cNvPr id="10" name="Picture 9">
              <a:extLst>
                <a:ext uri="{FF2B5EF4-FFF2-40B4-BE49-F238E27FC236}">
                  <a16:creationId xmlns:a16="http://schemas.microsoft.com/office/drawing/2014/main" id="{453A4542-FC08-8F6E-C181-498E30110F8A}"/>
                </a:ext>
              </a:extLst>
            </p:cNvPr>
            <p:cNvPicPr>
              <a:picLocks noChangeAspect="1"/>
            </p:cNvPicPr>
            <p:nvPr/>
          </p:nvPicPr>
          <p:blipFill>
            <a:blip r:embed="rId6"/>
            <a:stretch>
              <a:fillRect/>
            </a:stretch>
          </p:blipFill>
          <p:spPr>
            <a:xfrm>
              <a:off x="3871002" y="5029200"/>
              <a:ext cx="1828800" cy="1828800"/>
            </a:xfrm>
            <a:prstGeom prst="rect">
              <a:avLst/>
            </a:prstGeom>
          </p:spPr>
        </p:pic>
        <p:pic>
          <p:nvPicPr>
            <p:cNvPr id="6" name="Picture 5">
              <a:extLst>
                <a:ext uri="{FF2B5EF4-FFF2-40B4-BE49-F238E27FC236}">
                  <a16:creationId xmlns:a16="http://schemas.microsoft.com/office/drawing/2014/main" id="{C97BA2CF-B88A-65B6-33A0-0D24BF26DC21}"/>
                </a:ext>
              </a:extLst>
            </p:cNvPr>
            <p:cNvPicPr>
              <a:picLocks noChangeAspect="1"/>
            </p:cNvPicPr>
            <p:nvPr/>
          </p:nvPicPr>
          <p:blipFill>
            <a:blip r:embed="rId7"/>
            <a:stretch>
              <a:fillRect/>
            </a:stretch>
          </p:blipFill>
          <p:spPr>
            <a:xfrm>
              <a:off x="3725308" y="4667482"/>
              <a:ext cx="2562638" cy="1005840"/>
            </a:xfrm>
            <a:prstGeom prst="rect">
              <a:avLst/>
            </a:prstGeom>
          </p:spPr>
        </p:pic>
        <p:pic>
          <p:nvPicPr>
            <p:cNvPr id="11" name="Picture 10">
              <a:extLst>
                <a:ext uri="{FF2B5EF4-FFF2-40B4-BE49-F238E27FC236}">
                  <a16:creationId xmlns:a16="http://schemas.microsoft.com/office/drawing/2014/main" id="{BF3E4CF0-83C2-66D2-43B6-B5A18461E160}"/>
                </a:ext>
              </a:extLst>
            </p:cNvPr>
            <p:cNvPicPr>
              <a:picLocks noChangeAspect="1"/>
            </p:cNvPicPr>
            <p:nvPr/>
          </p:nvPicPr>
          <p:blipFill>
            <a:blip r:embed="rId8"/>
            <a:stretch>
              <a:fillRect/>
            </a:stretch>
          </p:blipFill>
          <p:spPr>
            <a:xfrm>
              <a:off x="6433640" y="4667482"/>
              <a:ext cx="914400" cy="914400"/>
            </a:xfrm>
            <a:prstGeom prst="rect">
              <a:avLst/>
            </a:prstGeom>
          </p:spPr>
        </p:pic>
      </p:grpSp>
      <p:grpSp>
        <p:nvGrpSpPr>
          <p:cNvPr id="33" name="Group 32">
            <a:extLst>
              <a:ext uri="{FF2B5EF4-FFF2-40B4-BE49-F238E27FC236}">
                <a16:creationId xmlns:a16="http://schemas.microsoft.com/office/drawing/2014/main" id="{5BC9F175-4E8A-4DDE-701E-0A8400F516FF}"/>
              </a:ext>
            </a:extLst>
          </p:cNvPr>
          <p:cNvGrpSpPr/>
          <p:nvPr/>
        </p:nvGrpSpPr>
        <p:grpSpPr>
          <a:xfrm>
            <a:off x="8415027" y="3774458"/>
            <a:ext cx="3383201" cy="2737507"/>
            <a:chOff x="6238033" y="3977903"/>
            <a:chExt cx="3383201" cy="2737507"/>
          </a:xfrm>
        </p:grpSpPr>
        <p:pic>
          <p:nvPicPr>
            <p:cNvPr id="31" name="Picture 30">
              <a:extLst>
                <a:ext uri="{FF2B5EF4-FFF2-40B4-BE49-F238E27FC236}">
                  <a16:creationId xmlns:a16="http://schemas.microsoft.com/office/drawing/2014/main" id="{9E4281BA-876A-29CC-747F-651E90DDE0B4}"/>
                </a:ext>
              </a:extLst>
            </p:cNvPr>
            <p:cNvPicPr>
              <a:picLocks noChangeAspect="1"/>
            </p:cNvPicPr>
            <p:nvPr/>
          </p:nvPicPr>
          <p:blipFill>
            <a:blip r:embed="rId9"/>
            <a:stretch>
              <a:fillRect/>
            </a:stretch>
          </p:blipFill>
          <p:spPr>
            <a:xfrm>
              <a:off x="6603714" y="4886451"/>
              <a:ext cx="1828959" cy="1828959"/>
            </a:xfrm>
            <a:prstGeom prst="rect">
              <a:avLst/>
            </a:prstGeom>
          </p:spPr>
        </p:pic>
        <p:pic>
          <p:nvPicPr>
            <p:cNvPr id="5" name="Picture 4">
              <a:extLst>
                <a:ext uri="{FF2B5EF4-FFF2-40B4-BE49-F238E27FC236}">
                  <a16:creationId xmlns:a16="http://schemas.microsoft.com/office/drawing/2014/main" id="{86409AAB-65AE-A6ED-9C12-7DD0839B3FAA}"/>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6238033" y="3977903"/>
              <a:ext cx="2560320" cy="1292906"/>
            </a:xfrm>
            <a:prstGeom prst="rect">
              <a:avLst/>
            </a:prstGeom>
          </p:spPr>
        </p:pic>
        <p:pic>
          <p:nvPicPr>
            <p:cNvPr id="16" name="Picture 15">
              <a:extLst>
                <a:ext uri="{FF2B5EF4-FFF2-40B4-BE49-F238E27FC236}">
                  <a16:creationId xmlns:a16="http://schemas.microsoft.com/office/drawing/2014/main" id="{0376FEAC-9137-0485-09B0-1B5BB17E1F1E}"/>
                </a:ext>
              </a:extLst>
            </p:cNvPr>
            <p:cNvPicPr>
              <a:picLocks noChangeAspect="1"/>
            </p:cNvPicPr>
            <p:nvPr/>
          </p:nvPicPr>
          <p:blipFill>
            <a:blip r:embed="rId11"/>
            <a:stretch>
              <a:fillRect/>
            </a:stretch>
          </p:blipFill>
          <p:spPr>
            <a:xfrm>
              <a:off x="8706834" y="4172663"/>
              <a:ext cx="914400" cy="914400"/>
            </a:xfrm>
            <a:prstGeom prst="rect">
              <a:avLst/>
            </a:prstGeom>
          </p:spPr>
        </p:pic>
      </p:grpSp>
      <p:sp>
        <p:nvSpPr>
          <p:cNvPr id="26" name="Tiêu đề 1">
            <a:extLst>
              <a:ext uri="{FF2B5EF4-FFF2-40B4-BE49-F238E27FC236}">
                <a16:creationId xmlns:a16="http://schemas.microsoft.com/office/drawing/2014/main" id="{434FC62E-7FE8-F62F-1FD5-96E7806B3045}"/>
              </a:ext>
            </a:extLst>
          </p:cNvPr>
          <p:cNvSpPr txBox="1">
            <a:spLocks/>
          </p:cNvSpPr>
          <p:nvPr/>
        </p:nvSpPr>
        <p:spPr>
          <a:xfrm>
            <a:off x="1158240" y="269047"/>
            <a:ext cx="9875520" cy="1356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Times New Roman" panose="02020603050405020304" pitchFamily="18" charset="0"/>
                <a:ea typeface="+mj-ea"/>
                <a:cs typeface="Times New Roman" panose="02020603050405020304" pitchFamily="18" charset="0"/>
              </a:defRPr>
            </a:lvl1pPr>
          </a:lstStyle>
          <a:p>
            <a:pPr algn="just"/>
            <a:r>
              <a:rPr lang="en-US" b="1">
                <a:latin typeface="+mj-lt"/>
              </a:rPr>
              <a:t>4. Kết luận </a:t>
            </a:r>
            <a:endParaRPr lang="en-US" b="1" dirty="0">
              <a:latin typeface="+mj-lt"/>
            </a:endParaRPr>
          </a:p>
        </p:txBody>
      </p:sp>
    </p:spTree>
    <p:extLst>
      <p:ext uri="{BB962C8B-B14F-4D97-AF65-F5344CB8AC3E}">
        <p14:creationId xmlns:p14="http://schemas.microsoft.com/office/powerpoint/2010/main" val="1621176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fade">
                                      <p:cBhvr>
                                        <p:cTn id="14" dur="500"/>
                                        <p:tgtEl>
                                          <p:spTgt spid="29"/>
                                        </p:tgtEl>
                                      </p:cBhvr>
                                    </p:animEffect>
                                  </p:childTnLst>
                                </p:cTn>
                              </p:par>
                              <p:par>
                                <p:cTn id="15" presetID="10" presetClass="entr" presetSubtype="0" fill="hold" nodeType="with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par>
                                <p:cTn id="18" presetID="10" presetClass="entr" presetSubtype="0" fill="hold" nodeType="with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fade">
                                      <p:cBhvr>
                                        <p:cTn id="20" dur="500"/>
                                        <p:tgtEl>
                                          <p:spTgt spid="33"/>
                                        </p:tgtEl>
                                      </p:cBhvr>
                                    </p:animEffect>
                                  </p:childTnLst>
                                </p:cTn>
                              </p:par>
                              <p:par>
                                <p:cTn id="21" presetID="10"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fade">
                                      <p:cBhvr>
                                        <p:cTn id="23"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D2271E4-A2B2-BD09-28D4-DD568C5CFD2F}"/>
              </a:ext>
            </a:extLst>
          </p:cNvPr>
          <p:cNvSpPr>
            <a:spLocks noGrp="1"/>
          </p:cNvSpPr>
          <p:nvPr>
            <p:ph type="sldNum" sz="quarter" idx="12"/>
          </p:nvPr>
        </p:nvSpPr>
        <p:spPr/>
        <p:txBody>
          <a:bodyPr/>
          <a:lstStyle/>
          <a:p>
            <a:fld id="{28844951-7827-47D4-8276-7DDE1FA7D85A}" type="slidenum">
              <a:rPr lang="en-US" sz="2300" b="1" smtClean="0">
                <a:latin typeface="+mj-lt"/>
              </a:rPr>
              <a:pPr/>
              <a:t>25</a:t>
            </a:fld>
            <a:endParaRPr lang="en-US" sz="2300" b="1">
              <a:latin typeface="+mj-lt"/>
            </a:endParaRPr>
          </a:p>
        </p:txBody>
      </p:sp>
      <p:sp>
        <p:nvSpPr>
          <p:cNvPr id="3" name="Tiêu đề 1">
            <a:extLst>
              <a:ext uri="{FF2B5EF4-FFF2-40B4-BE49-F238E27FC236}">
                <a16:creationId xmlns:a16="http://schemas.microsoft.com/office/drawing/2014/main" id="{BA941862-B4C7-A2EA-4CAA-904E1241DC36}"/>
              </a:ext>
            </a:extLst>
          </p:cNvPr>
          <p:cNvSpPr txBox="1">
            <a:spLocks/>
          </p:cNvSpPr>
          <p:nvPr/>
        </p:nvSpPr>
        <p:spPr>
          <a:xfrm>
            <a:off x="1158240" y="269047"/>
            <a:ext cx="9875520" cy="1356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Times New Roman" panose="02020603050405020304" pitchFamily="18" charset="0"/>
                <a:ea typeface="+mj-ea"/>
                <a:cs typeface="Times New Roman" panose="02020603050405020304" pitchFamily="18" charset="0"/>
              </a:defRPr>
            </a:lvl1pPr>
          </a:lstStyle>
          <a:p>
            <a:pPr algn="just"/>
            <a:r>
              <a:rPr lang="en-US" b="1">
                <a:latin typeface="+mj-lt"/>
              </a:rPr>
              <a:t>5. Tài liệu tham khảo </a:t>
            </a:r>
            <a:endParaRPr lang="en-US" b="1" dirty="0">
              <a:latin typeface="+mj-lt"/>
            </a:endParaRPr>
          </a:p>
        </p:txBody>
      </p:sp>
      <p:grpSp>
        <p:nvGrpSpPr>
          <p:cNvPr id="14" name="Group 13">
            <a:extLst>
              <a:ext uri="{FF2B5EF4-FFF2-40B4-BE49-F238E27FC236}">
                <a16:creationId xmlns:a16="http://schemas.microsoft.com/office/drawing/2014/main" id="{EC1A9710-983D-471C-B1C3-759A0A5003CE}"/>
              </a:ext>
            </a:extLst>
          </p:cNvPr>
          <p:cNvGrpSpPr/>
          <p:nvPr/>
        </p:nvGrpSpPr>
        <p:grpSpPr>
          <a:xfrm>
            <a:off x="2249091" y="1625407"/>
            <a:ext cx="7693818" cy="4310963"/>
            <a:chOff x="2249091" y="1423073"/>
            <a:chExt cx="7693818" cy="4310963"/>
          </a:xfrm>
        </p:grpSpPr>
        <p:sp>
          <p:nvSpPr>
            <p:cNvPr id="9" name="TextBox 8">
              <a:extLst>
                <a:ext uri="{FF2B5EF4-FFF2-40B4-BE49-F238E27FC236}">
                  <a16:creationId xmlns:a16="http://schemas.microsoft.com/office/drawing/2014/main" id="{15A5A132-14E9-9E5A-2721-BC7EC9D01A9B}"/>
                </a:ext>
              </a:extLst>
            </p:cNvPr>
            <p:cNvSpPr txBox="1"/>
            <p:nvPr/>
          </p:nvSpPr>
          <p:spPr>
            <a:xfrm>
              <a:off x="2571466" y="4175214"/>
              <a:ext cx="7049068" cy="446276"/>
            </a:xfrm>
            <a:prstGeom prst="rect">
              <a:avLst/>
            </a:prstGeom>
            <a:noFill/>
          </p:spPr>
          <p:txBody>
            <a:bodyPr wrap="square">
              <a:spAutoFit/>
            </a:bodyPr>
            <a:lstStyle/>
            <a:p>
              <a:pPr algn="ctr"/>
              <a:r>
                <a:rPr lang="en-GB" sz="2300" u="sng">
                  <a:solidFill>
                    <a:schemeClr val="accent1"/>
                  </a:solidFill>
                  <a:latin typeface="+mj-lt"/>
                </a:rPr>
                <a:t>https://github.com/stc/HackPact</a:t>
              </a:r>
            </a:p>
          </p:txBody>
        </p:sp>
        <p:sp>
          <p:nvSpPr>
            <p:cNvPr id="5" name="TextBox 4">
              <a:extLst>
                <a:ext uri="{FF2B5EF4-FFF2-40B4-BE49-F238E27FC236}">
                  <a16:creationId xmlns:a16="http://schemas.microsoft.com/office/drawing/2014/main" id="{495C7E18-2A80-267D-1A3F-426C6C43F3F6}"/>
                </a:ext>
              </a:extLst>
            </p:cNvPr>
            <p:cNvSpPr txBox="1"/>
            <p:nvPr/>
          </p:nvSpPr>
          <p:spPr>
            <a:xfrm>
              <a:off x="2249091" y="3074566"/>
              <a:ext cx="7693818" cy="446276"/>
            </a:xfrm>
            <a:prstGeom prst="rect">
              <a:avLst/>
            </a:prstGeom>
            <a:noFill/>
          </p:spPr>
          <p:txBody>
            <a:bodyPr wrap="square">
              <a:spAutoFit/>
            </a:bodyPr>
            <a:lstStyle/>
            <a:p>
              <a:pPr algn="ctr"/>
              <a:r>
                <a:rPr lang="en-GB" sz="2300" u="sng">
                  <a:solidFill>
                    <a:schemeClr val="accent1"/>
                  </a:solidFill>
                  <a:latin typeface="+mj-lt"/>
                  <a:hlinkClick r:id="rId2">
                    <a:extLst>
                      <a:ext uri="{A12FA001-AC4F-418D-AE19-62706E023703}">
                        <ahyp:hlinkClr xmlns:ahyp="http://schemas.microsoft.com/office/drawing/2018/hyperlinkcolor" val="tx"/>
                      </a:ext>
                    </a:extLst>
                  </a:hlinkClick>
                </a:rPr>
                <a:t>Examples (p5js.org)</a:t>
              </a:r>
              <a:endParaRPr lang="en-GB" sz="2300" u="sng">
                <a:solidFill>
                  <a:schemeClr val="accent1"/>
                </a:solidFill>
                <a:latin typeface="+mj-lt"/>
              </a:endParaRPr>
            </a:p>
          </p:txBody>
        </p:sp>
        <p:sp>
          <p:nvSpPr>
            <p:cNvPr id="6" name="TextBox 5">
              <a:extLst>
                <a:ext uri="{FF2B5EF4-FFF2-40B4-BE49-F238E27FC236}">
                  <a16:creationId xmlns:a16="http://schemas.microsoft.com/office/drawing/2014/main" id="{92026C7F-DA22-11C4-F37C-FE5A486A8AC1}"/>
                </a:ext>
              </a:extLst>
            </p:cNvPr>
            <p:cNvSpPr txBox="1"/>
            <p:nvPr/>
          </p:nvSpPr>
          <p:spPr>
            <a:xfrm>
              <a:off x="3049191" y="3618941"/>
              <a:ext cx="6093618" cy="446276"/>
            </a:xfrm>
            <a:prstGeom prst="rect">
              <a:avLst/>
            </a:prstGeom>
            <a:noFill/>
          </p:spPr>
          <p:txBody>
            <a:bodyPr wrap="square">
              <a:spAutoFit/>
            </a:bodyPr>
            <a:lstStyle/>
            <a:p>
              <a:pPr algn="ctr"/>
              <a:r>
                <a:rPr lang="en-GB" sz="2300" u="sng">
                  <a:solidFill>
                    <a:schemeClr val="accent1"/>
                  </a:solidFill>
                  <a:latin typeface="+mj-lt"/>
                  <a:hlinkClick r:id="rId3">
                    <a:extLst>
                      <a:ext uri="{A12FA001-AC4F-418D-AE19-62706E023703}">
                        <ahyp:hlinkClr xmlns:ahyp="http://schemas.microsoft.com/office/drawing/2018/hyperlinkcolor" val="tx"/>
                      </a:ext>
                    </a:extLst>
                  </a:hlinkClick>
                </a:rPr>
                <a:t>p5-demos</a:t>
              </a:r>
              <a:endParaRPr lang="en-GB" sz="2300" u="sng">
                <a:solidFill>
                  <a:schemeClr val="accent1"/>
                </a:solidFill>
                <a:latin typeface="+mj-lt"/>
              </a:endParaRPr>
            </a:p>
          </p:txBody>
        </p:sp>
        <p:sp>
          <p:nvSpPr>
            <p:cNvPr id="8" name="TextBox 7">
              <a:extLst>
                <a:ext uri="{FF2B5EF4-FFF2-40B4-BE49-F238E27FC236}">
                  <a16:creationId xmlns:a16="http://schemas.microsoft.com/office/drawing/2014/main" id="{DEC47BF9-01C4-86E4-D02E-39E98743B13E}"/>
                </a:ext>
              </a:extLst>
            </p:cNvPr>
            <p:cNvSpPr txBox="1"/>
            <p:nvPr/>
          </p:nvSpPr>
          <p:spPr>
            <a:xfrm>
              <a:off x="3300387" y="1423073"/>
              <a:ext cx="5591226" cy="446276"/>
            </a:xfrm>
            <a:prstGeom prst="rect">
              <a:avLst/>
            </a:prstGeom>
            <a:noFill/>
          </p:spPr>
          <p:txBody>
            <a:bodyPr wrap="square">
              <a:spAutoFit/>
            </a:bodyPr>
            <a:lstStyle/>
            <a:p>
              <a:pPr algn="ctr"/>
              <a:r>
                <a:rPr lang="en-GB" sz="2300" u="sng">
                  <a:solidFill>
                    <a:schemeClr val="accent1"/>
                  </a:solidFill>
                  <a:latin typeface="+mj-lt"/>
                  <a:hlinkClick r:id="rId4">
                    <a:extLst>
                      <a:ext uri="{A12FA001-AC4F-418D-AE19-62706E023703}">
                        <ahyp:hlinkClr xmlns:ahyp="http://schemas.microsoft.com/office/drawing/2018/hyperlinkcolor" val="tx"/>
                      </a:ext>
                    </a:extLst>
                  </a:hlinkClick>
                </a:rPr>
                <a:t>p5.js (p5js.org)</a:t>
              </a:r>
              <a:endParaRPr lang="en-GB" sz="2300" u="sng">
                <a:solidFill>
                  <a:schemeClr val="accent1"/>
                </a:solidFill>
                <a:latin typeface="+mj-lt"/>
              </a:endParaRPr>
            </a:p>
          </p:txBody>
        </p:sp>
        <p:sp>
          <p:nvSpPr>
            <p:cNvPr id="10" name="TextBox 9">
              <a:extLst>
                <a:ext uri="{FF2B5EF4-FFF2-40B4-BE49-F238E27FC236}">
                  <a16:creationId xmlns:a16="http://schemas.microsoft.com/office/drawing/2014/main" id="{816EECDB-ED7C-584B-F2B9-BD052E59E33F}"/>
                </a:ext>
              </a:extLst>
            </p:cNvPr>
            <p:cNvSpPr txBox="1"/>
            <p:nvPr/>
          </p:nvSpPr>
          <p:spPr>
            <a:xfrm>
              <a:off x="3369353" y="4731487"/>
              <a:ext cx="5453294" cy="446276"/>
            </a:xfrm>
            <a:prstGeom prst="rect">
              <a:avLst/>
            </a:prstGeom>
            <a:noFill/>
          </p:spPr>
          <p:txBody>
            <a:bodyPr wrap="square">
              <a:spAutoFit/>
            </a:bodyPr>
            <a:lstStyle/>
            <a:p>
              <a:pPr algn="ctr"/>
              <a:r>
                <a:rPr lang="en-GB" sz="2300" u="sng">
                  <a:solidFill>
                    <a:schemeClr val="accent1"/>
                  </a:solidFill>
                  <a:latin typeface="+mj-lt"/>
                  <a:hlinkClick r:id="rId5">
                    <a:extLst>
                      <a:ext uri="{A12FA001-AC4F-418D-AE19-62706E023703}">
                        <ahyp:hlinkClr xmlns:ahyp="http://schemas.microsoft.com/office/drawing/2018/hyperlinkcolor" val="tx"/>
                      </a:ext>
                    </a:extLst>
                  </a:hlinkClick>
                </a:rPr>
                <a:t>Welcome to Processing! / Processing.org</a:t>
              </a:r>
              <a:endParaRPr lang="en-GB" sz="2300" u="sng">
                <a:solidFill>
                  <a:schemeClr val="accent1"/>
                </a:solidFill>
                <a:latin typeface="+mj-lt"/>
              </a:endParaRPr>
            </a:p>
          </p:txBody>
        </p:sp>
        <p:sp>
          <p:nvSpPr>
            <p:cNvPr id="4" name="TextBox 3">
              <a:extLst>
                <a:ext uri="{FF2B5EF4-FFF2-40B4-BE49-F238E27FC236}">
                  <a16:creationId xmlns:a16="http://schemas.microsoft.com/office/drawing/2014/main" id="{C0B8F2C2-2413-5A53-BA6F-06E7461DAFB0}"/>
                </a:ext>
              </a:extLst>
            </p:cNvPr>
            <p:cNvSpPr txBox="1"/>
            <p:nvPr/>
          </p:nvSpPr>
          <p:spPr>
            <a:xfrm>
              <a:off x="3049138" y="5287760"/>
              <a:ext cx="6093724" cy="446276"/>
            </a:xfrm>
            <a:prstGeom prst="rect">
              <a:avLst/>
            </a:prstGeom>
            <a:noFill/>
          </p:spPr>
          <p:txBody>
            <a:bodyPr wrap="square">
              <a:spAutoFit/>
            </a:bodyPr>
            <a:lstStyle/>
            <a:p>
              <a:pPr algn="ctr"/>
              <a:r>
                <a:rPr lang="en-GB" sz="2300" u="sng">
                  <a:solidFill>
                    <a:schemeClr val="accent1"/>
                  </a:solidFill>
                  <a:latin typeface="+mj-lt"/>
                  <a:hlinkClick r:id="rId6">
                    <a:extLst>
                      <a:ext uri="{A12FA001-AC4F-418D-AE19-62706E023703}">
                        <ahyp:hlinkClr xmlns:ahyp="http://schemas.microsoft.com/office/drawing/2018/hyperlinkcolor" val="tx"/>
                      </a:ext>
                    </a:extLst>
                  </a:hlinkClick>
                </a:rPr>
                <a:t>Your Images DESERVE These Effects - YouTube</a:t>
              </a:r>
              <a:endParaRPr lang="en-GB" sz="2300" u="sng">
                <a:solidFill>
                  <a:schemeClr val="accent1"/>
                </a:solidFill>
                <a:latin typeface="+mj-lt"/>
              </a:endParaRPr>
            </a:p>
          </p:txBody>
        </p:sp>
        <p:sp>
          <p:nvSpPr>
            <p:cNvPr id="11" name="TextBox 10">
              <a:extLst>
                <a:ext uri="{FF2B5EF4-FFF2-40B4-BE49-F238E27FC236}">
                  <a16:creationId xmlns:a16="http://schemas.microsoft.com/office/drawing/2014/main" id="{A65B8258-1E4C-749B-AC0B-95B67A545404}"/>
                </a:ext>
              </a:extLst>
            </p:cNvPr>
            <p:cNvSpPr txBox="1"/>
            <p:nvPr/>
          </p:nvSpPr>
          <p:spPr>
            <a:xfrm>
              <a:off x="3046771" y="1973918"/>
              <a:ext cx="6098458" cy="446276"/>
            </a:xfrm>
            <a:prstGeom prst="rect">
              <a:avLst/>
            </a:prstGeom>
            <a:noFill/>
          </p:spPr>
          <p:txBody>
            <a:bodyPr wrap="square">
              <a:spAutoFit/>
            </a:bodyPr>
            <a:lstStyle>
              <a:defPPr>
                <a:defRPr lang="en-US"/>
              </a:defPPr>
              <a:lvl1pPr algn="ctr">
                <a:defRPr sz="2300" u="sng">
                  <a:solidFill>
                    <a:srgbClr val="002060"/>
                  </a:solidFill>
                  <a:latin typeface="+mj-lt"/>
                </a:defRPr>
              </a:lvl1pPr>
            </a:lstStyle>
            <a:p>
              <a:r>
                <a:rPr lang="en-GB">
                  <a:solidFill>
                    <a:schemeClr val="accent1"/>
                  </a:solidFill>
                </a:rPr>
                <a:t>https://p5js.org/tutorials/</a:t>
              </a:r>
            </a:p>
          </p:txBody>
        </p:sp>
        <p:sp>
          <p:nvSpPr>
            <p:cNvPr id="13" name="TextBox 12">
              <a:extLst>
                <a:ext uri="{FF2B5EF4-FFF2-40B4-BE49-F238E27FC236}">
                  <a16:creationId xmlns:a16="http://schemas.microsoft.com/office/drawing/2014/main" id="{1B359DB0-53D0-9B5F-02F0-D341FAAF4C63}"/>
                </a:ext>
              </a:extLst>
            </p:cNvPr>
            <p:cNvSpPr txBox="1"/>
            <p:nvPr/>
          </p:nvSpPr>
          <p:spPr>
            <a:xfrm>
              <a:off x="3046771" y="2524763"/>
              <a:ext cx="6098458" cy="446276"/>
            </a:xfrm>
            <a:prstGeom prst="rect">
              <a:avLst/>
            </a:prstGeom>
            <a:noFill/>
          </p:spPr>
          <p:txBody>
            <a:bodyPr wrap="square">
              <a:spAutoFit/>
            </a:bodyPr>
            <a:lstStyle>
              <a:defPPr>
                <a:defRPr lang="en-US"/>
              </a:defPPr>
              <a:lvl1pPr algn="ctr">
                <a:defRPr sz="2300" u="sng">
                  <a:solidFill>
                    <a:srgbClr val="002060"/>
                  </a:solidFill>
                  <a:latin typeface="+mj-lt"/>
                </a:defRPr>
              </a:lvl1pPr>
            </a:lstStyle>
            <a:p>
              <a:r>
                <a:rPr lang="en-GB">
                  <a:solidFill>
                    <a:schemeClr val="accent1"/>
                  </a:solidFill>
                </a:rPr>
                <a:t>https://p5js.org/education-resources/</a:t>
              </a:r>
            </a:p>
          </p:txBody>
        </p:sp>
      </p:grpSp>
    </p:spTree>
    <p:extLst>
      <p:ext uri="{BB962C8B-B14F-4D97-AF65-F5344CB8AC3E}">
        <p14:creationId xmlns:p14="http://schemas.microsoft.com/office/powerpoint/2010/main" val="33648116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4A718FF-20E8-81E9-3B9E-E533CE290FEF}"/>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26</a:t>
            </a:fld>
            <a:endParaRPr lang="en-US" sz="2300" b="1">
              <a:latin typeface="+mj-lt"/>
            </a:endParaRPr>
          </a:p>
        </p:txBody>
      </p:sp>
      <p:sp>
        <p:nvSpPr>
          <p:cNvPr id="3" name="TextBox 2">
            <a:extLst>
              <a:ext uri="{FF2B5EF4-FFF2-40B4-BE49-F238E27FC236}">
                <a16:creationId xmlns:a16="http://schemas.microsoft.com/office/drawing/2014/main" id="{B1852531-FDB9-5131-C182-18F737298BD0}"/>
              </a:ext>
            </a:extLst>
          </p:cNvPr>
          <p:cNvSpPr txBox="1"/>
          <p:nvPr/>
        </p:nvSpPr>
        <p:spPr>
          <a:xfrm>
            <a:off x="2240887" y="1790090"/>
            <a:ext cx="7710226" cy="3277820"/>
          </a:xfrm>
          <a:prstGeom prst="rect">
            <a:avLst/>
          </a:prstGeom>
          <a:noFill/>
        </p:spPr>
        <p:txBody>
          <a:bodyPr wrap="square" rtlCol="0">
            <a:spAutoFit/>
          </a:bodyPr>
          <a:lstStyle/>
          <a:p>
            <a:pPr algn="just"/>
            <a:r>
              <a:rPr lang="en-US" sz="2300" b="1" dirty="0">
                <a:latin typeface="+mj-lt"/>
              </a:rPr>
              <a:t>Quiz 01: </a:t>
            </a:r>
            <a:r>
              <a:rPr lang="en-GB" sz="2300" b="1" dirty="0">
                <a:latin typeface="+mj-lt"/>
              </a:rPr>
              <a:t>p5.js </a:t>
            </a:r>
            <a:r>
              <a:rPr lang="en-GB" sz="2300" b="1" dirty="0" err="1">
                <a:latin typeface="+mj-lt"/>
              </a:rPr>
              <a:t>chủ</a:t>
            </a:r>
            <a:r>
              <a:rPr lang="en-GB" sz="2300" b="1" dirty="0">
                <a:latin typeface="+mj-lt"/>
              </a:rPr>
              <a:t> </a:t>
            </a:r>
            <a:r>
              <a:rPr lang="en-GB" sz="2300" b="1" dirty="0" err="1">
                <a:latin typeface="+mj-lt"/>
              </a:rPr>
              <a:t>yếu</a:t>
            </a:r>
            <a:r>
              <a:rPr lang="en-GB" sz="2300" b="1" dirty="0">
                <a:latin typeface="+mj-lt"/>
              </a:rPr>
              <a:t> </a:t>
            </a:r>
            <a:r>
              <a:rPr lang="en-GB" sz="2300" b="1" dirty="0" err="1">
                <a:latin typeface="+mj-lt"/>
              </a:rPr>
              <a:t>được</a:t>
            </a:r>
            <a:r>
              <a:rPr lang="en-GB" sz="2300" b="1" dirty="0">
                <a:latin typeface="+mj-lt"/>
              </a:rPr>
              <a:t> </a:t>
            </a:r>
            <a:r>
              <a:rPr lang="en-GB" sz="2300" b="1" dirty="0" err="1">
                <a:latin typeface="+mj-lt"/>
              </a:rPr>
              <a:t>sử</a:t>
            </a:r>
            <a:r>
              <a:rPr lang="en-GB" sz="2300" b="1" dirty="0">
                <a:latin typeface="+mj-lt"/>
              </a:rPr>
              <a:t> </a:t>
            </a:r>
            <a:r>
              <a:rPr lang="en-GB" sz="2300" b="1" dirty="0" err="1">
                <a:latin typeface="+mj-lt"/>
              </a:rPr>
              <a:t>dụng</a:t>
            </a:r>
            <a:r>
              <a:rPr lang="en-GB" sz="2300" b="1" dirty="0">
                <a:latin typeface="+mj-lt"/>
              </a:rPr>
              <a:t> </a:t>
            </a:r>
            <a:r>
              <a:rPr lang="en-GB" sz="2300" b="1" dirty="0" err="1">
                <a:latin typeface="+mj-lt"/>
              </a:rPr>
              <a:t>làm</a:t>
            </a:r>
            <a:r>
              <a:rPr lang="en-GB" sz="2300" b="1" dirty="0">
                <a:latin typeface="+mj-lt"/>
              </a:rPr>
              <a:t> </a:t>
            </a:r>
            <a:r>
              <a:rPr lang="en-GB" sz="2300" b="1" dirty="0" err="1">
                <a:latin typeface="+mj-lt"/>
              </a:rPr>
              <a:t>gì</a:t>
            </a:r>
            <a:r>
              <a:rPr lang="en-GB" sz="2300" b="1" dirty="0">
                <a:latin typeface="+mj-lt"/>
              </a:rPr>
              <a:t> ?</a:t>
            </a:r>
          </a:p>
          <a:p>
            <a:pPr algn="just"/>
            <a:endParaRPr lang="en-GB" sz="2300" dirty="0">
              <a:latin typeface="+mj-lt"/>
            </a:endParaRPr>
          </a:p>
          <a:p>
            <a:pPr algn="just"/>
            <a:r>
              <a:rPr lang="en-GB" sz="2300" dirty="0">
                <a:latin typeface="+mj-lt"/>
              </a:rPr>
              <a:t>A) Framework </a:t>
            </a:r>
            <a:r>
              <a:rPr lang="en-GB" sz="2300" dirty="0" err="1">
                <a:latin typeface="+mj-lt"/>
              </a:rPr>
              <a:t>tổng</a:t>
            </a:r>
            <a:r>
              <a:rPr lang="en-GB" sz="2300" dirty="0">
                <a:latin typeface="+mj-lt"/>
              </a:rPr>
              <a:t> </a:t>
            </a:r>
            <a:r>
              <a:rPr lang="en-GB" sz="2300" dirty="0" err="1">
                <a:latin typeface="+mj-lt"/>
              </a:rPr>
              <a:t>quan</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Web </a:t>
            </a:r>
          </a:p>
          <a:p>
            <a:pPr algn="just"/>
            <a:endParaRPr lang="en-GB" sz="2300" dirty="0">
              <a:latin typeface="+mj-lt"/>
            </a:endParaRPr>
          </a:p>
          <a:p>
            <a:pPr algn="just"/>
            <a:r>
              <a:rPr lang="en-GB" sz="2300" dirty="0">
                <a:latin typeface="+mj-lt"/>
              </a:rPr>
              <a:t>B) </a:t>
            </a:r>
            <a:r>
              <a:rPr lang="en-GB" sz="2300" dirty="0" err="1">
                <a:latin typeface="+mj-lt"/>
              </a:rPr>
              <a:t>Phân</a:t>
            </a:r>
            <a:r>
              <a:rPr lang="en-GB" sz="2300" dirty="0">
                <a:latin typeface="+mj-lt"/>
              </a:rPr>
              <a:t> </a:t>
            </a:r>
            <a:r>
              <a:rPr lang="en-GB" sz="2300" dirty="0" err="1">
                <a:latin typeface="+mj-lt"/>
              </a:rPr>
              <a:t>tích</a:t>
            </a:r>
            <a:r>
              <a:rPr lang="en-GB" sz="2300" dirty="0">
                <a:latin typeface="+mj-lt"/>
              </a:rPr>
              <a:t> </a:t>
            </a:r>
            <a:r>
              <a:rPr lang="en-GB" sz="2300" dirty="0" err="1">
                <a:latin typeface="+mj-lt"/>
              </a:rPr>
              <a:t>dữ</a:t>
            </a:r>
            <a:r>
              <a:rPr lang="en-GB" sz="2300" dirty="0">
                <a:latin typeface="+mj-lt"/>
              </a:rPr>
              <a:t> </a:t>
            </a:r>
            <a:r>
              <a:rPr lang="en-GB" sz="2300" dirty="0" err="1">
                <a:latin typeface="+mj-lt"/>
              </a:rPr>
              <a:t>liệu</a:t>
            </a:r>
            <a:r>
              <a:rPr lang="en-GB" sz="2300" dirty="0">
                <a:latin typeface="+mj-lt"/>
              </a:rPr>
              <a:t> </a:t>
            </a:r>
            <a:r>
              <a:rPr lang="en-GB" sz="2300" dirty="0" err="1">
                <a:latin typeface="+mj-lt"/>
              </a:rPr>
              <a:t>và</a:t>
            </a:r>
            <a:r>
              <a:rPr lang="en-GB" sz="2300" dirty="0">
                <a:latin typeface="+mj-lt"/>
              </a:rPr>
              <a:t> </a:t>
            </a:r>
            <a:r>
              <a:rPr lang="en-GB" sz="2300" dirty="0" err="1">
                <a:latin typeface="+mj-lt"/>
              </a:rPr>
              <a:t>thống</a:t>
            </a:r>
            <a:r>
              <a:rPr lang="en-GB" sz="2300" dirty="0">
                <a:latin typeface="+mj-lt"/>
              </a:rPr>
              <a:t> </a:t>
            </a:r>
            <a:r>
              <a:rPr lang="en-GB" sz="2300" dirty="0" err="1">
                <a:latin typeface="+mj-lt"/>
              </a:rPr>
              <a:t>kê</a:t>
            </a:r>
            <a:r>
              <a:rPr lang="en-GB" sz="2300" dirty="0">
                <a:latin typeface="+mj-lt"/>
              </a:rPr>
              <a:t> </a:t>
            </a:r>
            <a:r>
              <a:rPr lang="en-GB" sz="2300" dirty="0" err="1">
                <a:latin typeface="+mj-lt"/>
              </a:rPr>
              <a:t>trên</a:t>
            </a:r>
            <a:r>
              <a:rPr lang="en-GB" sz="2300" dirty="0">
                <a:latin typeface="+mj-lt"/>
              </a:rPr>
              <a:t> web</a:t>
            </a:r>
          </a:p>
          <a:p>
            <a:pPr algn="just"/>
            <a:endParaRPr lang="en-GB" sz="2300" dirty="0">
              <a:latin typeface="+mj-lt"/>
            </a:endParaRPr>
          </a:p>
          <a:p>
            <a:pPr algn="just"/>
            <a:r>
              <a:rPr lang="en-GB" sz="2300" dirty="0">
                <a:latin typeface="+mj-lt"/>
              </a:rPr>
              <a:t>C) </a:t>
            </a:r>
            <a:r>
              <a:rPr lang="en-GB" sz="2300" dirty="0" err="1">
                <a:latin typeface="+mj-lt"/>
              </a:rPr>
              <a:t>Tạo</a:t>
            </a:r>
            <a:r>
              <a:rPr lang="en-GB" sz="2300" dirty="0">
                <a:latin typeface="+mj-lt"/>
              </a:rPr>
              <a:t> </a:t>
            </a:r>
            <a:r>
              <a:rPr lang="en-GB" sz="2300" dirty="0" err="1">
                <a:latin typeface="+mj-lt"/>
              </a:rPr>
              <a:t>hình</a:t>
            </a:r>
            <a:r>
              <a:rPr lang="en-GB" sz="2300" dirty="0">
                <a:latin typeface="+mj-lt"/>
              </a:rPr>
              <a:t> </a:t>
            </a:r>
            <a:r>
              <a:rPr lang="en-GB" sz="2300" dirty="0" err="1">
                <a:latin typeface="+mj-lt"/>
              </a:rPr>
              <a:t>ảnh</a:t>
            </a:r>
            <a:r>
              <a:rPr lang="en-GB" sz="2300" dirty="0">
                <a:latin typeface="+mj-lt"/>
              </a:rPr>
              <a:t> </a:t>
            </a:r>
            <a:r>
              <a:rPr lang="en-GB" sz="2300" dirty="0" err="1">
                <a:latin typeface="+mj-lt"/>
              </a:rPr>
              <a:t>tương</a:t>
            </a:r>
            <a:r>
              <a:rPr lang="en-GB" sz="2300" dirty="0">
                <a:latin typeface="+mj-lt"/>
              </a:rPr>
              <a:t> </a:t>
            </a:r>
            <a:r>
              <a:rPr lang="en-GB" sz="2300" dirty="0" err="1">
                <a:latin typeface="+mj-lt"/>
              </a:rPr>
              <a:t>tác</a:t>
            </a:r>
            <a:r>
              <a:rPr lang="en-GB" sz="2300" dirty="0">
                <a:latin typeface="+mj-lt"/>
              </a:rPr>
              <a:t> </a:t>
            </a:r>
            <a:r>
              <a:rPr lang="en-GB" sz="2300" dirty="0" err="1">
                <a:latin typeface="+mj-lt"/>
              </a:rPr>
              <a:t>và</a:t>
            </a:r>
            <a:r>
              <a:rPr lang="en-GB" sz="2300" dirty="0">
                <a:latin typeface="+mj-lt"/>
              </a:rPr>
              <a:t> </a:t>
            </a:r>
            <a:r>
              <a:rPr lang="en-GB" sz="2300" dirty="0" err="1">
                <a:latin typeface="+mj-lt"/>
              </a:rPr>
              <a:t>hoạt</a:t>
            </a:r>
            <a:r>
              <a:rPr lang="en-GB" sz="2300" dirty="0">
                <a:latin typeface="+mj-lt"/>
              </a:rPr>
              <a:t> </a:t>
            </a:r>
            <a:r>
              <a:rPr lang="en-GB" sz="2300" dirty="0" err="1">
                <a:latin typeface="+mj-lt"/>
              </a:rPr>
              <a:t>ảnh</a:t>
            </a:r>
            <a:r>
              <a:rPr lang="en-GB" sz="2300" dirty="0">
                <a:latin typeface="+mj-lt"/>
              </a:rPr>
              <a:t> </a:t>
            </a:r>
            <a:r>
              <a:rPr lang="en-GB" sz="2300" dirty="0" err="1">
                <a:latin typeface="+mj-lt"/>
              </a:rPr>
              <a:t>trên</a:t>
            </a:r>
            <a:r>
              <a:rPr lang="en-GB" sz="2300" dirty="0">
                <a:latin typeface="+mj-lt"/>
              </a:rPr>
              <a:t> web</a:t>
            </a:r>
          </a:p>
          <a:p>
            <a:pPr algn="just"/>
            <a:endParaRPr lang="en-GB" sz="2300" dirty="0">
              <a:latin typeface="+mj-lt"/>
            </a:endParaRPr>
          </a:p>
          <a:p>
            <a:pPr algn="just"/>
            <a:r>
              <a:rPr lang="en-GB" sz="2300" dirty="0">
                <a:latin typeface="+mj-lt"/>
              </a:rPr>
              <a:t>D) </a:t>
            </a:r>
            <a:r>
              <a:rPr lang="en-GB" sz="2300" dirty="0" err="1">
                <a:latin typeface="+mj-lt"/>
              </a:rPr>
              <a:t>Công</a:t>
            </a:r>
            <a:r>
              <a:rPr lang="en-GB" sz="2300" dirty="0">
                <a:latin typeface="+mj-lt"/>
              </a:rPr>
              <a:t> </a:t>
            </a:r>
            <a:r>
              <a:rPr lang="en-GB" sz="2300" dirty="0" err="1">
                <a:latin typeface="+mj-lt"/>
              </a:rPr>
              <a:t>cụ</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a:t>
            </a:r>
            <a:r>
              <a:rPr lang="en-GB" sz="2300" dirty="0" err="1">
                <a:latin typeface="+mj-lt"/>
              </a:rPr>
              <a:t>trò</a:t>
            </a:r>
            <a:r>
              <a:rPr lang="en-GB" sz="2300" dirty="0">
                <a:latin typeface="+mj-lt"/>
              </a:rPr>
              <a:t> </a:t>
            </a:r>
            <a:r>
              <a:rPr lang="en-GB" sz="2300" dirty="0" err="1">
                <a:latin typeface="+mj-lt"/>
              </a:rPr>
              <a:t>chơi</a:t>
            </a:r>
            <a:r>
              <a:rPr lang="en-GB" sz="2300" dirty="0">
                <a:latin typeface="+mj-lt"/>
              </a:rPr>
              <a:t> </a:t>
            </a:r>
            <a:r>
              <a:rPr lang="en-GB" sz="2300" dirty="0" err="1">
                <a:latin typeface="+mj-lt"/>
              </a:rPr>
              <a:t>trên</a:t>
            </a:r>
            <a:r>
              <a:rPr lang="en-GB" sz="2300" dirty="0">
                <a:latin typeface="+mj-lt"/>
              </a:rPr>
              <a:t> web</a:t>
            </a:r>
          </a:p>
        </p:txBody>
      </p:sp>
    </p:spTree>
    <p:extLst>
      <p:ext uri="{BB962C8B-B14F-4D97-AF65-F5344CB8AC3E}">
        <p14:creationId xmlns:p14="http://schemas.microsoft.com/office/powerpoint/2010/main" val="279370707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9D7B60-0304-02C1-E445-4501BEE5F2D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9E04660-2E98-7B0B-710F-FD63B9EE0489}"/>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27</a:t>
            </a:fld>
            <a:endParaRPr lang="en-US" sz="2300" b="1">
              <a:latin typeface="+mj-lt"/>
            </a:endParaRPr>
          </a:p>
        </p:txBody>
      </p:sp>
      <p:sp>
        <p:nvSpPr>
          <p:cNvPr id="4" name="TextBox 3">
            <a:extLst>
              <a:ext uri="{FF2B5EF4-FFF2-40B4-BE49-F238E27FC236}">
                <a16:creationId xmlns:a16="http://schemas.microsoft.com/office/drawing/2014/main" id="{D6A8C6ED-919B-DC3B-4901-31947A3B294B}"/>
              </a:ext>
            </a:extLst>
          </p:cNvPr>
          <p:cNvSpPr txBox="1"/>
          <p:nvPr/>
        </p:nvSpPr>
        <p:spPr>
          <a:xfrm>
            <a:off x="2240887" y="1790090"/>
            <a:ext cx="7710226" cy="3277820"/>
          </a:xfrm>
          <a:prstGeom prst="rect">
            <a:avLst/>
          </a:prstGeom>
          <a:noFill/>
        </p:spPr>
        <p:txBody>
          <a:bodyPr wrap="square" rtlCol="0">
            <a:spAutoFit/>
          </a:bodyPr>
          <a:lstStyle/>
          <a:p>
            <a:pPr algn="just"/>
            <a:r>
              <a:rPr lang="en-US" sz="2300" b="1" dirty="0">
                <a:latin typeface="+mj-lt"/>
              </a:rPr>
              <a:t>Quiz 01: </a:t>
            </a:r>
            <a:r>
              <a:rPr lang="en-GB" sz="2300" b="1" dirty="0">
                <a:latin typeface="+mj-lt"/>
              </a:rPr>
              <a:t>p5.js </a:t>
            </a:r>
            <a:r>
              <a:rPr lang="en-GB" sz="2300" b="1" dirty="0" err="1">
                <a:latin typeface="+mj-lt"/>
              </a:rPr>
              <a:t>chủ</a:t>
            </a:r>
            <a:r>
              <a:rPr lang="en-GB" sz="2300" b="1" dirty="0">
                <a:latin typeface="+mj-lt"/>
              </a:rPr>
              <a:t> </a:t>
            </a:r>
            <a:r>
              <a:rPr lang="en-GB" sz="2300" b="1" dirty="0" err="1">
                <a:latin typeface="+mj-lt"/>
              </a:rPr>
              <a:t>yếu</a:t>
            </a:r>
            <a:r>
              <a:rPr lang="en-GB" sz="2300" b="1" dirty="0">
                <a:latin typeface="+mj-lt"/>
              </a:rPr>
              <a:t> </a:t>
            </a:r>
            <a:r>
              <a:rPr lang="en-GB" sz="2300" b="1" dirty="0" err="1">
                <a:latin typeface="+mj-lt"/>
              </a:rPr>
              <a:t>được</a:t>
            </a:r>
            <a:r>
              <a:rPr lang="en-GB" sz="2300" b="1" dirty="0">
                <a:latin typeface="+mj-lt"/>
              </a:rPr>
              <a:t> </a:t>
            </a:r>
            <a:r>
              <a:rPr lang="en-GB" sz="2300" b="1" dirty="0" err="1">
                <a:latin typeface="+mj-lt"/>
              </a:rPr>
              <a:t>sử</a:t>
            </a:r>
            <a:r>
              <a:rPr lang="en-GB" sz="2300" b="1" dirty="0">
                <a:latin typeface="+mj-lt"/>
              </a:rPr>
              <a:t> </a:t>
            </a:r>
            <a:r>
              <a:rPr lang="en-GB" sz="2300" b="1" dirty="0" err="1">
                <a:latin typeface="+mj-lt"/>
              </a:rPr>
              <a:t>dụng</a:t>
            </a:r>
            <a:r>
              <a:rPr lang="en-GB" sz="2300" b="1" dirty="0">
                <a:latin typeface="+mj-lt"/>
              </a:rPr>
              <a:t> </a:t>
            </a:r>
            <a:r>
              <a:rPr lang="en-GB" sz="2300" b="1" dirty="0" err="1">
                <a:latin typeface="+mj-lt"/>
              </a:rPr>
              <a:t>làm</a:t>
            </a:r>
            <a:r>
              <a:rPr lang="en-GB" sz="2300" b="1" dirty="0">
                <a:latin typeface="+mj-lt"/>
              </a:rPr>
              <a:t> </a:t>
            </a:r>
            <a:r>
              <a:rPr lang="en-GB" sz="2300" b="1" dirty="0" err="1">
                <a:latin typeface="+mj-lt"/>
              </a:rPr>
              <a:t>gì</a:t>
            </a:r>
            <a:r>
              <a:rPr lang="en-GB" sz="2300" b="1" dirty="0">
                <a:latin typeface="+mj-lt"/>
              </a:rPr>
              <a:t> ?</a:t>
            </a:r>
          </a:p>
          <a:p>
            <a:pPr algn="just"/>
            <a:endParaRPr lang="en-GB" sz="2300" dirty="0">
              <a:latin typeface="+mj-lt"/>
            </a:endParaRPr>
          </a:p>
          <a:p>
            <a:pPr algn="just"/>
            <a:r>
              <a:rPr lang="en-GB" sz="2300" dirty="0">
                <a:latin typeface="+mj-lt"/>
              </a:rPr>
              <a:t>A) Framework </a:t>
            </a:r>
            <a:r>
              <a:rPr lang="en-GB" sz="2300" dirty="0" err="1">
                <a:latin typeface="+mj-lt"/>
              </a:rPr>
              <a:t>tổng</a:t>
            </a:r>
            <a:r>
              <a:rPr lang="en-GB" sz="2300" dirty="0">
                <a:latin typeface="+mj-lt"/>
              </a:rPr>
              <a:t> </a:t>
            </a:r>
            <a:r>
              <a:rPr lang="en-GB" sz="2300" dirty="0" err="1">
                <a:latin typeface="+mj-lt"/>
              </a:rPr>
              <a:t>quan</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Web </a:t>
            </a:r>
          </a:p>
          <a:p>
            <a:pPr algn="just"/>
            <a:endParaRPr lang="en-GB" sz="2300" dirty="0">
              <a:latin typeface="+mj-lt"/>
            </a:endParaRPr>
          </a:p>
          <a:p>
            <a:pPr algn="just"/>
            <a:r>
              <a:rPr lang="en-GB" sz="2300" dirty="0">
                <a:latin typeface="+mj-lt"/>
              </a:rPr>
              <a:t>B) </a:t>
            </a:r>
            <a:r>
              <a:rPr lang="en-GB" sz="2300" dirty="0" err="1">
                <a:latin typeface="+mj-lt"/>
              </a:rPr>
              <a:t>Phân</a:t>
            </a:r>
            <a:r>
              <a:rPr lang="en-GB" sz="2300" dirty="0">
                <a:latin typeface="+mj-lt"/>
              </a:rPr>
              <a:t> </a:t>
            </a:r>
            <a:r>
              <a:rPr lang="en-GB" sz="2300" dirty="0" err="1">
                <a:latin typeface="+mj-lt"/>
              </a:rPr>
              <a:t>tích</a:t>
            </a:r>
            <a:r>
              <a:rPr lang="en-GB" sz="2300" dirty="0">
                <a:latin typeface="+mj-lt"/>
              </a:rPr>
              <a:t> </a:t>
            </a:r>
            <a:r>
              <a:rPr lang="en-GB" sz="2300" dirty="0" err="1">
                <a:latin typeface="+mj-lt"/>
              </a:rPr>
              <a:t>dữ</a:t>
            </a:r>
            <a:r>
              <a:rPr lang="en-GB" sz="2300" dirty="0">
                <a:latin typeface="+mj-lt"/>
              </a:rPr>
              <a:t> </a:t>
            </a:r>
            <a:r>
              <a:rPr lang="en-GB" sz="2300" dirty="0" err="1">
                <a:latin typeface="+mj-lt"/>
              </a:rPr>
              <a:t>liệu</a:t>
            </a:r>
            <a:r>
              <a:rPr lang="en-GB" sz="2300" dirty="0">
                <a:latin typeface="+mj-lt"/>
              </a:rPr>
              <a:t> </a:t>
            </a:r>
            <a:r>
              <a:rPr lang="en-GB" sz="2300" dirty="0" err="1">
                <a:latin typeface="+mj-lt"/>
              </a:rPr>
              <a:t>và</a:t>
            </a:r>
            <a:r>
              <a:rPr lang="en-GB" sz="2300" dirty="0">
                <a:latin typeface="+mj-lt"/>
              </a:rPr>
              <a:t> </a:t>
            </a:r>
            <a:r>
              <a:rPr lang="en-GB" sz="2300" dirty="0" err="1">
                <a:latin typeface="+mj-lt"/>
              </a:rPr>
              <a:t>thống</a:t>
            </a:r>
            <a:r>
              <a:rPr lang="en-GB" sz="2300" dirty="0">
                <a:latin typeface="+mj-lt"/>
              </a:rPr>
              <a:t> </a:t>
            </a:r>
            <a:r>
              <a:rPr lang="en-GB" sz="2300" dirty="0" err="1">
                <a:latin typeface="+mj-lt"/>
              </a:rPr>
              <a:t>kê</a:t>
            </a:r>
            <a:r>
              <a:rPr lang="en-GB" sz="2300" dirty="0">
                <a:latin typeface="+mj-lt"/>
              </a:rPr>
              <a:t> </a:t>
            </a:r>
            <a:r>
              <a:rPr lang="en-GB" sz="2300" dirty="0" err="1">
                <a:latin typeface="+mj-lt"/>
              </a:rPr>
              <a:t>trên</a:t>
            </a:r>
            <a:r>
              <a:rPr lang="en-GB" sz="2300" dirty="0">
                <a:latin typeface="+mj-lt"/>
              </a:rPr>
              <a:t> web</a:t>
            </a:r>
          </a:p>
          <a:p>
            <a:pPr algn="just"/>
            <a:endParaRPr lang="en-GB" sz="2300" dirty="0">
              <a:latin typeface="+mj-lt"/>
            </a:endParaRPr>
          </a:p>
          <a:p>
            <a:pPr algn="just"/>
            <a:r>
              <a:rPr lang="en-GB" sz="2300" dirty="0">
                <a:solidFill>
                  <a:srgbClr val="FF0000"/>
                </a:solidFill>
                <a:latin typeface="+mj-lt"/>
              </a:rPr>
              <a:t>C) </a:t>
            </a:r>
            <a:r>
              <a:rPr lang="en-GB" sz="2300" dirty="0" err="1">
                <a:solidFill>
                  <a:srgbClr val="FF0000"/>
                </a:solidFill>
                <a:latin typeface="+mj-lt"/>
              </a:rPr>
              <a:t>Tạo</a:t>
            </a:r>
            <a:r>
              <a:rPr lang="en-GB" sz="2300" dirty="0">
                <a:solidFill>
                  <a:srgbClr val="FF0000"/>
                </a:solidFill>
                <a:latin typeface="+mj-lt"/>
              </a:rPr>
              <a:t> </a:t>
            </a:r>
            <a:r>
              <a:rPr lang="en-GB" sz="2300" dirty="0" err="1">
                <a:solidFill>
                  <a:srgbClr val="FF0000"/>
                </a:solidFill>
                <a:latin typeface="+mj-lt"/>
              </a:rPr>
              <a:t>hình</a:t>
            </a:r>
            <a:r>
              <a:rPr lang="en-GB" sz="2300" dirty="0">
                <a:solidFill>
                  <a:srgbClr val="FF0000"/>
                </a:solidFill>
                <a:latin typeface="+mj-lt"/>
              </a:rPr>
              <a:t> </a:t>
            </a:r>
            <a:r>
              <a:rPr lang="en-GB" sz="2300" dirty="0" err="1">
                <a:solidFill>
                  <a:srgbClr val="FF0000"/>
                </a:solidFill>
                <a:latin typeface="+mj-lt"/>
              </a:rPr>
              <a:t>ảnh</a:t>
            </a:r>
            <a:r>
              <a:rPr lang="en-GB" sz="2300" dirty="0">
                <a:solidFill>
                  <a:srgbClr val="FF0000"/>
                </a:solidFill>
                <a:latin typeface="+mj-lt"/>
              </a:rPr>
              <a:t> </a:t>
            </a:r>
            <a:r>
              <a:rPr lang="en-GB" sz="2300" dirty="0" err="1">
                <a:solidFill>
                  <a:srgbClr val="FF0000"/>
                </a:solidFill>
                <a:latin typeface="+mj-lt"/>
              </a:rPr>
              <a:t>tương</a:t>
            </a:r>
            <a:r>
              <a:rPr lang="en-GB" sz="2300" dirty="0">
                <a:solidFill>
                  <a:srgbClr val="FF0000"/>
                </a:solidFill>
                <a:latin typeface="+mj-lt"/>
              </a:rPr>
              <a:t> </a:t>
            </a:r>
            <a:r>
              <a:rPr lang="en-GB" sz="2300" dirty="0" err="1">
                <a:solidFill>
                  <a:srgbClr val="FF0000"/>
                </a:solidFill>
                <a:latin typeface="+mj-lt"/>
              </a:rPr>
              <a:t>tác</a:t>
            </a:r>
            <a:r>
              <a:rPr lang="en-GB" sz="2300" dirty="0">
                <a:solidFill>
                  <a:srgbClr val="FF0000"/>
                </a:solidFill>
                <a:latin typeface="+mj-lt"/>
              </a:rPr>
              <a:t> </a:t>
            </a:r>
            <a:r>
              <a:rPr lang="en-GB" sz="2300" dirty="0" err="1">
                <a:solidFill>
                  <a:srgbClr val="FF0000"/>
                </a:solidFill>
                <a:latin typeface="+mj-lt"/>
              </a:rPr>
              <a:t>và</a:t>
            </a:r>
            <a:r>
              <a:rPr lang="en-GB" sz="2300" dirty="0">
                <a:solidFill>
                  <a:srgbClr val="FF0000"/>
                </a:solidFill>
                <a:latin typeface="+mj-lt"/>
              </a:rPr>
              <a:t> </a:t>
            </a:r>
            <a:r>
              <a:rPr lang="en-GB" sz="2300" dirty="0" err="1">
                <a:solidFill>
                  <a:srgbClr val="FF0000"/>
                </a:solidFill>
                <a:latin typeface="+mj-lt"/>
              </a:rPr>
              <a:t>hoạt</a:t>
            </a:r>
            <a:r>
              <a:rPr lang="en-GB" sz="2300" dirty="0">
                <a:solidFill>
                  <a:srgbClr val="FF0000"/>
                </a:solidFill>
                <a:latin typeface="+mj-lt"/>
              </a:rPr>
              <a:t> </a:t>
            </a:r>
            <a:r>
              <a:rPr lang="en-GB" sz="2300" dirty="0" err="1">
                <a:solidFill>
                  <a:srgbClr val="FF0000"/>
                </a:solidFill>
                <a:latin typeface="+mj-lt"/>
              </a:rPr>
              <a:t>ảnh</a:t>
            </a:r>
            <a:r>
              <a:rPr lang="en-GB" sz="2300" dirty="0">
                <a:solidFill>
                  <a:srgbClr val="FF0000"/>
                </a:solidFill>
                <a:latin typeface="+mj-lt"/>
              </a:rPr>
              <a:t> </a:t>
            </a:r>
            <a:r>
              <a:rPr lang="en-GB" sz="2300" dirty="0" err="1">
                <a:solidFill>
                  <a:srgbClr val="FF0000"/>
                </a:solidFill>
                <a:latin typeface="+mj-lt"/>
              </a:rPr>
              <a:t>trên</a:t>
            </a:r>
            <a:r>
              <a:rPr lang="en-GB" sz="2300" dirty="0">
                <a:solidFill>
                  <a:srgbClr val="FF0000"/>
                </a:solidFill>
                <a:latin typeface="+mj-lt"/>
              </a:rPr>
              <a:t> web</a:t>
            </a:r>
          </a:p>
          <a:p>
            <a:pPr algn="just"/>
            <a:endParaRPr lang="en-GB" sz="2300" dirty="0">
              <a:latin typeface="+mj-lt"/>
            </a:endParaRPr>
          </a:p>
          <a:p>
            <a:pPr algn="just"/>
            <a:r>
              <a:rPr lang="en-GB" sz="2300" dirty="0">
                <a:latin typeface="+mj-lt"/>
              </a:rPr>
              <a:t>D) </a:t>
            </a:r>
            <a:r>
              <a:rPr lang="en-GB" sz="2300" dirty="0" err="1">
                <a:latin typeface="+mj-lt"/>
              </a:rPr>
              <a:t>Công</a:t>
            </a:r>
            <a:r>
              <a:rPr lang="en-GB" sz="2300" dirty="0">
                <a:latin typeface="+mj-lt"/>
              </a:rPr>
              <a:t> </a:t>
            </a:r>
            <a:r>
              <a:rPr lang="en-GB" sz="2300" dirty="0" err="1">
                <a:latin typeface="+mj-lt"/>
              </a:rPr>
              <a:t>cụ</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a:t>
            </a:r>
            <a:r>
              <a:rPr lang="en-GB" sz="2300" dirty="0" err="1">
                <a:latin typeface="+mj-lt"/>
              </a:rPr>
              <a:t>trò</a:t>
            </a:r>
            <a:r>
              <a:rPr lang="en-GB" sz="2300" dirty="0">
                <a:latin typeface="+mj-lt"/>
              </a:rPr>
              <a:t> </a:t>
            </a:r>
            <a:r>
              <a:rPr lang="en-GB" sz="2300" dirty="0" err="1">
                <a:latin typeface="+mj-lt"/>
              </a:rPr>
              <a:t>chơi</a:t>
            </a:r>
            <a:r>
              <a:rPr lang="en-GB" sz="2300" dirty="0">
                <a:latin typeface="+mj-lt"/>
              </a:rPr>
              <a:t> </a:t>
            </a:r>
            <a:r>
              <a:rPr lang="en-GB" sz="2300" dirty="0" err="1">
                <a:latin typeface="+mj-lt"/>
              </a:rPr>
              <a:t>trên</a:t>
            </a:r>
            <a:r>
              <a:rPr lang="en-GB" sz="2300" dirty="0">
                <a:latin typeface="+mj-lt"/>
              </a:rPr>
              <a:t> web</a:t>
            </a:r>
          </a:p>
        </p:txBody>
      </p:sp>
    </p:spTree>
    <p:extLst>
      <p:ext uri="{BB962C8B-B14F-4D97-AF65-F5344CB8AC3E}">
        <p14:creationId xmlns:p14="http://schemas.microsoft.com/office/powerpoint/2010/main" val="798041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0C4A34C-11D0-B400-DF9C-D7EFFA67D243}"/>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28</a:t>
            </a:fld>
            <a:endParaRPr lang="en-US" sz="2300" b="1">
              <a:latin typeface="+mj-lt"/>
            </a:endParaRPr>
          </a:p>
        </p:txBody>
      </p:sp>
      <p:sp>
        <p:nvSpPr>
          <p:cNvPr id="5" name="TextBox 4">
            <a:extLst>
              <a:ext uri="{FF2B5EF4-FFF2-40B4-BE49-F238E27FC236}">
                <a16:creationId xmlns:a16="http://schemas.microsoft.com/office/drawing/2014/main" id="{DDEC0565-6148-D809-7E55-FA3F3309B33C}"/>
              </a:ext>
            </a:extLst>
          </p:cNvPr>
          <p:cNvSpPr txBox="1"/>
          <p:nvPr/>
        </p:nvSpPr>
        <p:spPr>
          <a:xfrm>
            <a:off x="1789768" y="1613119"/>
            <a:ext cx="8612465" cy="3631763"/>
          </a:xfrm>
          <a:prstGeom prst="rect">
            <a:avLst/>
          </a:prstGeom>
          <a:noFill/>
        </p:spPr>
        <p:txBody>
          <a:bodyPr wrap="square" rtlCol="0">
            <a:spAutoFit/>
          </a:bodyPr>
          <a:lstStyle/>
          <a:p>
            <a:pPr algn="just"/>
            <a:r>
              <a:rPr lang="en-US" sz="2300" b="1" dirty="0">
                <a:latin typeface="+mj-lt"/>
              </a:rPr>
              <a:t>Quiz 02: </a:t>
            </a:r>
            <a:r>
              <a:rPr lang="en-GB" sz="2300" b="1" dirty="0">
                <a:latin typeface="+mj-lt"/>
              </a:rPr>
              <a:t>Trong p5.js, </a:t>
            </a:r>
            <a:r>
              <a:rPr lang="en-GB" sz="2300" b="1" dirty="0" err="1">
                <a:latin typeface="+mj-lt"/>
              </a:rPr>
              <a:t>hàm</a:t>
            </a:r>
            <a:r>
              <a:rPr lang="en-GB" sz="2300" b="1" dirty="0">
                <a:latin typeface="+mj-lt"/>
              </a:rPr>
              <a:t> </a:t>
            </a:r>
            <a:r>
              <a:rPr lang="en-GB" sz="2300" b="1" dirty="0" err="1">
                <a:latin typeface="+mj-lt"/>
              </a:rPr>
              <a:t>nào</a:t>
            </a:r>
            <a:r>
              <a:rPr lang="en-GB" sz="2300" b="1" dirty="0">
                <a:latin typeface="+mj-lt"/>
              </a:rPr>
              <a:t> </a:t>
            </a:r>
            <a:r>
              <a:rPr lang="en-GB" sz="2300" b="1" dirty="0" err="1">
                <a:latin typeface="+mj-lt"/>
              </a:rPr>
              <a:t>được</a:t>
            </a:r>
            <a:r>
              <a:rPr lang="en-GB" sz="2300" b="1" dirty="0">
                <a:latin typeface="+mj-lt"/>
              </a:rPr>
              <a:t> </a:t>
            </a:r>
            <a:r>
              <a:rPr lang="en-GB" sz="2300" b="1" dirty="0" err="1">
                <a:latin typeface="+mj-lt"/>
              </a:rPr>
              <a:t>sử</a:t>
            </a:r>
            <a:r>
              <a:rPr lang="en-GB" sz="2300" b="1" dirty="0">
                <a:latin typeface="+mj-lt"/>
              </a:rPr>
              <a:t> </a:t>
            </a:r>
            <a:r>
              <a:rPr lang="en-GB" sz="2300" b="1" dirty="0" err="1">
                <a:latin typeface="+mj-lt"/>
              </a:rPr>
              <a:t>dụng</a:t>
            </a:r>
            <a:r>
              <a:rPr lang="en-GB" sz="2300" b="1" dirty="0">
                <a:latin typeface="+mj-lt"/>
              </a:rPr>
              <a:t> </a:t>
            </a:r>
            <a:r>
              <a:rPr lang="en-GB" sz="2300" b="1" dirty="0" err="1">
                <a:latin typeface="+mj-lt"/>
              </a:rPr>
              <a:t>để</a:t>
            </a:r>
            <a:r>
              <a:rPr lang="en-GB" sz="2300" b="1" dirty="0">
                <a:latin typeface="+mj-lt"/>
              </a:rPr>
              <a:t> </a:t>
            </a:r>
            <a:r>
              <a:rPr lang="en-GB" sz="2300" b="1" dirty="0" err="1">
                <a:latin typeface="+mj-lt"/>
              </a:rPr>
              <a:t>thiết</a:t>
            </a:r>
            <a:r>
              <a:rPr lang="en-GB" sz="2300" b="1" dirty="0">
                <a:latin typeface="+mj-lt"/>
              </a:rPr>
              <a:t> </a:t>
            </a:r>
            <a:r>
              <a:rPr lang="en-GB" sz="2300" b="1" dirty="0" err="1">
                <a:latin typeface="+mj-lt"/>
              </a:rPr>
              <a:t>lập</a:t>
            </a:r>
            <a:r>
              <a:rPr lang="en-GB" sz="2300" b="1" dirty="0">
                <a:latin typeface="+mj-lt"/>
              </a:rPr>
              <a:t> </a:t>
            </a:r>
            <a:r>
              <a:rPr lang="en-GB" sz="2300" b="1" dirty="0" err="1">
                <a:latin typeface="+mj-lt"/>
              </a:rPr>
              <a:t>các</a:t>
            </a:r>
            <a:r>
              <a:rPr lang="en-GB" sz="2300" b="1" dirty="0">
                <a:latin typeface="+mj-lt"/>
              </a:rPr>
              <a:t> </a:t>
            </a:r>
            <a:r>
              <a:rPr lang="en-GB" sz="2300" b="1" dirty="0" err="1">
                <a:latin typeface="+mj-lt"/>
              </a:rPr>
              <a:t>thuộc</a:t>
            </a:r>
            <a:r>
              <a:rPr lang="en-GB" sz="2300" b="1" dirty="0">
                <a:latin typeface="+mj-lt"/>
              </a:rPr>
              <a:t> </a:t>
            </a:r>
            <a:r>
              <a:rPr lang="en-GB" sz="2300" b="1" dirty="0" err="1">
                <a:latin typeface="+mj-lt"/>
              </a:rPr>
              <a:t>tính</a:t>
            </a:r>
            <a:r>
              <a:rPr lang="en-GB" sz="2300" b="1" dirty="0">
                <a:latin typeface="+mj-lt"/>
              </a:rPr>
              <a:t> </a:t>
            </a:r>
            <a:r>
              <a:rPr lang="en-GB" sz="2300" b="1" dirty="0" err="1">
                <a:latin typeface="+mj-lt"/>
              </a:rPr>
              <a:t>môi</a:t>
            </a:r>
            <a:r>
              <a:rPr lang="en-GB" sz="2300" b="1" dirty="0">
                <a:latin typeface="+mj-lt"/>
              </a:rPr>
              <a:t> </a:t>
            </a:r>
            <a:r>
              <a:rPr lang="en-GB" sz="2300" b="1" dirty="0" err="1">
                <a:latin typeface="+mj-lt"/>
              </a:rPr>
              <a:t>trường</a:t>
            </a:r>
            <a:r>
              <a:rPr lang="en-GB" sz="2300" b="1" dirty="0">
                <a:latin typeface="+mj-lt"/>
              </a:rPr>
              <a:t> ban </a:t>
            </a:r>
            <a:r>
              <a:rPr lang="en-GB" sz="2300" b="1" dirty="0" err="1">
                <a:latin typeface="+mj-lt"/>
              </a:rPr>
              <a:t>đầu</a:t>
            </a:r>
            <a:r>
              <a:rPr lang="en-GB" sz="2300" b="1" dirty="0">
                <a:latin typeface="+mj-lt"/>
              </a:rPr>
              <a:t>, </a:t>
            </a:r>
            <a:r>
              <a:rPr lang="en-GB" sz="2300" b="1" dirty="0" err="1">
                <a:latin typeface="+mj-lt"/>
              </a:rPr>
              <a:t>ví</a:t>
            </a:r>
            <a:r>
              <a:rPr lang="en-GB" sz="2300" b="1" dirty="0">
                <a:latin typeface="+mj-lt"/>
              </a:rPr>
              <a:t> </a:t>
            </a:r>
            <a:r>
              <a:rPr lang="en-GB" sz="2300" b="1" dirty="0" err="1">
                <a:latin typeface="+mj-lt"/>
              </a:rPr>
              <a:t>dụ</a:t>
            </a:r>
            <a:r>
              <a:rPr lang="en-GB" sz="2300" b="1" dirty="0">
                <a:latin typeface="+mj-lt"/>
              </a:rPr>
              <a:t> </a:t>
            </a:r>
            <a:r>
              <a:rPr lang="en-GB" sz="2300" b="1" dirty="0" err="1">
                <a:latin typeface="+mj-lt"/>
              </a:rPr>
              <a:t>như</a:t>
            </a:r>
            <a:r>
              <a:rPr lang="en-GB" sz="2300" b="1" dirty="0">
                <a:latin typeface="+mj-lt"/>
              </a:rPr>
              <a:t> </a:t>
            </a:r>
            <a:r>
              <a:rPr lang="en-GB" sz="2300" b="1" dirty="0" err="1">
                <a:latin typeface="+mj-lt"/>
              </a:rPr>
              <a:t>kích</a:t>
            </a:r>
            <a:r>
              <a:rPr lang="en-GB" sz="2300" b="1" dirty="0">
                <a:latin typeface="+mj-lt"/>
              </a:rPr>
              <a:t> </a:t>
            </a:r>
            <a:r>
              <a:rPr lang="en-GB" sz="2300" b="1" dirty="0" err="1">
                <a:latin typeface="+mj-lt"/>
              </a:rPr>
              <a:t>thước</a:t>
            </a:r>
            <a:r>
              <a:rPr lang="en-GB" sz="2300" b="1" dirty="0">
                <a:latin typeface="+mj-lt"/>
              </a:rPr>
              <a:t> canvas </a:t>
            </a:r>
            <a:r>
              <a:rPr lang="en-GB" sz="2300" b="1" dirty="0" err="1">
                <a:latin typeface="+mj-lt"/>
              </a:rPr>
              <a:t>và</a:t>
            </a:r>
            <a:r>
              <a:rPr lang="en-GB" sz="2300" b="1" dirty="0">
                <a:latin typeface="+mj-lt"/>
              </a:rPr>
              <a:t> </a:t>
            </a:r>
            <a:r>
              <a:rPr lang="en-GB" sz="2300" b="1" dirty="0" err="1">
                <a:latin typeface="+mj-lt"/>
              </a:rPr>
              <a:t>màu</a:t>
            </a:r>
            <a:r>
              <a:rPr lang="en-GB" sz="2300" b="1" dirty="0">
                <a:latin typeface="+mj-lt"/>
              </a:rPr>
              <a:t> </a:t>
            </a:r>
            <a:r>
              <a:rPr lang="en-GB" sz="2300" b="1" dirty="0" err="1">
                <a:latin typeface="+mj-lt"/>
              </a:rPr>
              <a:t>nền</a:t>
            </a:r>
            <a:r>
              <a:rPr lang="en-GB" sz="2300" b="1" dirty="0">
                <a:latin typeface="+mj-lt"/>
              </a:rPr>
              <a:t> ?</a:t>
            </a:r>
            <a:endParaRPr lang="en-GB" sz="2300" dirty="0">
              <a:latin typeface="+mj-lt"/>
            </a:endParaRPr>
          </a:p>
          <a:p>
            <a:pPr algn="just"/>
            <a:r>
              <a:rPr lang="en-US" sz="2300" dirty="0">
                <a:latin typeface="+mj-lt"/>
              </a:rPr>
              <a:t>A)  draw()</a:t>
            </a:r>
          </a:p>
          <a:p>
            <a:pPr algn="just"/>
            <a:endParaRPr lang="en-GB" sz="2300" dirty="0">
              <a:latin typeface="+mj-lt"/>
            </a:endParaRPr>
          </a:p>
          <a:p>
            <a:pPr algn="just"/>
            <a:r>
              <a:rPr lang="en-GB" sz="2300" dirty="0">
                <a:latin typeface="+mj-lt"/>
              </a:rPr>
              <a:t>B) setup()</a:t>
            </a:r>
          </a:p>
          <a:p>
            <a:pPr algn="just"/>
            <a:endParaRPr lang="en-GB" sz="2300" dirty="0">
              <a:latin typeface="+mj-lt"/>
            </a:endParaRPr>
          </a:p>
          <a:p>
            <a:pPr algn="just"/>
            <a:r>
              <a:rPr lang="en-GB" sz="2300" dirty="0">
                <a:latin typeface="+mj-lt"/>
              </a:rPr>
              <a:t>C) initialize()</a:t>
            </a:r>
          </a:p>
          <a:p>
            <a:pPr algn="just"/>
            <a:endParaRPr lang="en-GB" sz="2300" dirty="0">
              <a:latin typeface="+mj-lt"/>
            </a:endParaRPr>
          </a:p>
          <a:p>
            <a:pPr algn="just"/>
            <a:r>
              <a:rPr lang="en-GB" sz="2300" dirty="0">
                <a:latin typeface="+mj-lt"/>
              </a:rPr>
              <a:t>D) </a:t>
            </a:r>
            <a:r>
              <a:rPr lang="en-GB" sz="2300" dirty="0" err="1">
                <a:latin typeface="+mj-lt"/>
              </a:rPr>
              <a:t>createCanvas</a:t>
            </a:r>
            <a:r>
              <a:rPr lang="en-GB" sz="2300" dirty="0">
                <a:latin typeface="+mj-lt"/>
              </a:rPr>
              <a:t>()</a:t>
            </a:r>
          </a:p>
        </p:txBody>
      </p:sp>
    </p:spTree>
    <p:extLst>
      <p:ext uri="{BB962C8B-B14F-4D97-AF65-F5344CB8AC3E}">
        <p14:creationId xmlns:p14="http://schemas.microsoft.com/office/powerpoint/2010/main" val="62605006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4479D3-3A2C-67B2-A6B0-2B0CC002890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86C0A1-F2CC-0D46-4168-F429532D8B8D}"/>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29</a:t>
            </a:fld>
            <a:endParaRPr lang="en-US" sz="2300" b="1">
              <a:latin typeface="+mj-lt"/>
            </a:endParaRPr>
          </a:p>
        </p:txBody>
      </p:sp>
      <p:sp>
        <p:nvSpPr>
          <p:cNvPr id="3" name="TextBox 2">
            <a:extLst>
              <a:ext uri="{FF2B5EF4-FFF2-40B4-BE49-F238E27FC236}">
                <a16:creationId xmlns:a16="http://schemas.microsoft.com/office/drawing/2014/main" id="{26F8B84B-D476-F628-12A5-8DF3A8848631}"/>
              </a:ext>
            </a:extLst>
          </p:cNvPr>
          <p:cNvSpPr txBox="1"/>
          <p:nvPr/>
        </p:nvSpPr>
        <p:spPr>
          <a:xfrm>
            <a:off x="1789768" y="1613119"/>
            <a:ext cx="8612465" cy="3631763"/>
          </a:xfrm>
          <a:prstGeom prst="rect">
            <a:avLst/>
          </a:prstGeom>
          <a:noFill/>
        </p:spPr>
        <p:txBody>
          <a:bodyPr wrap="square" rtlCol="0">
            <a:spAutoFit/>
          </a:bodyPr>
          <a:lstStyle/>
          <a:p>
            <a:pPr algn="just"/>
            <a:r>
              <a:rPr lang="en-US" sz="2300" b="1" dirty="0">
                <a:latin typeface="+mj-lt"/>
              </a:rPr>
              <a:t>Quiz 02: </a:t>
            </a:r>
            <a:r>
              <a:rPr lang="en-GB" sz="2300" b="1" dirty="0">
                <a:latin typeface="+mj-lt"/>
              </a:rPr>
              <a:t>Trong p5.js, </a:t>
            </a:r>
            <a:r>
              <a:rPr lang="en-GB" sz="2300" b="1" dirty="0" err="1">
                <a:latin typeface="+mj-lt"/>
              </a:rPr>
              <a:t>hàm</a:t>
            </a:r>
            <a:r>
              <a:rPr lang="en-GB" sz="2300" b="1" dirty="0">
                <a:latin typeface="+mj-lt"/>
              </a:rPr>
              <a:t> </a:t>
            </a:r>
            <a:r>
              <a:rPr lang="en-GB" sz="2300" b="1" dirty="0" err="1">
                <a:latin typeface="+mj-lt"/>
              </a:rPr>
              <a:t>nào</a:t>
            </a:r>
            <a:r>
              <a:rPr lang="en-GB" sz="2300" b="1" dirty="0">
                <a:latin typeface="+mj-lt"/>
              </a:rPr>
              <a:t> </a:t>
            </a:r>
            <a:r>
              <a:rPr lang="en-GB" sz="2300" b="1" dirty="0" err="1">
                <a:latin typeface="+mj-lt"/>
              </a:rPr>
              <a:t>được</a:t>
            </a:r>
            <a:r>
              <a:rPr lang="en-GB" sz="2300" b="1" dirty="0">
                <a:latin typeface="+mj-lt"/>
              </a:rPr>
              <a:t> </a:t>
            </a:r>
            <a:r>
              <a:rPr lang="en-GB" sz="2300" b="1" dirty="0" err="1">
                <a:latin typeface="+mj-lt"/>
              </a:rPr>
              <a:t>sử</a:t>
            </a:r>
            <a:r>
              <a:rPr lang="en-GB" sz="2300" b="1" dirty="0">
                <a:latin typeface="+mj-lt"/>
              </a:rPr>
              <a:t> </a:t>
            </a:r>
            <a:r>
              <a:rPr lang="en-GB" sz="2300" b="1" dirty="0" err="1">
                <a:latin typeface="+mj-lt"/>
              </a:rPr>
              <a:t>dụng</a:t>
            </a:r>
            <a:r>
              <a:rPr lang="en-GB" sz="2300" b="1" dirty="0">
                <a:latin typeface="+mj-lt"/>
              </a:rPr>
              <a:t> </a:t>
            </a:r>
            <a:r>
              <a:rPr lang="en-GB" sz="2300" b="1" dirty="0" err="1">
                <a:latin typeface="+mj-lt"/>
              </a:rPr>
              <a:t>để</a:t>
            </a:r>
            <a:r>
              <a:rPr lang="en-GB" sz="2300" b="1" dirty="0">
                <a:latin typeface="+mj-lt"/>
              </a:rPr>
              <a:t> </a:t>
            </a:r>
            <a:r>
              <a:rPr lang="en-GB" sz="2300" b="1" dirty="0" err="1">
                <a:latin typeface="+mj-lt"/>
              </a:rPr>
              <a:t>thiết</a:t>
            </a:r>
            <a:r>
              <a:rPr lang="en-GB" sz="2300" b="1" dirty="0">
                <a:latin typeface="+mj-lt"/>
              </a:rPr>
              <a:t> </a:t>
            </a:r>
            <a:r>
              <a:rPr lang="en-GB" sz="2300" b="1" dirty="0" err="1">
                <a:latin typeface="+mj-lt"/>
              </a:rPr>
              <a:t>lập</a:t>
            </a:r>
            <a:r>
              <a:rPr lang="en-GB" sz="2300" b="1" dirty="0">
                <a:latin typeface="+mj-lt"/>
              </a:rPr>
              <a:t> </a:t>
            </a:r>
            <a:r>
              <a:rPr lang="en-GB" sz="2300" b="1" dirty="0" err="1">
                <a:latin typeface="+mj-lt"/>
              </a:rPr>
              <a:t>các</a:t>
            </a:r>
            <a:r>
              <a:rPr lang="en-GB" sz="2300" b="1" dirty="0">
                <a:latin typeface="+mj-lt"/>
              </a:rPr>
              <a:t> </a:t>
            </a:r>
            <a:r>
              <a:rPr lang="en-GB" sz="2300" b="1" dirty="0" err="1">
                <a:latin typeface="+mj-lt"/>
              </a:rPr>
              <a:t>thuộc</a:t>
            </a:r>
            <a:r>
              <a:rPr lang="en-GB" sz="2300" b="1" dirty="0">
                <a:latin typeface="+mj-lt"/>
              </a:rPr>
              <a:t> </a:t>
            </a:r>
            <a:r>
              <a:rPr lang="en-GB" sz="2300" b="1" dirty="0" err="1">
                <a:latin typeface="+mj-lt"/>
              </a:rPr>
              <a:t>tính</a:t>
            </a:r>
            <a:r>
              <a:rPr lang="en-GB" sz="2300" b="1" dirty="0">
                <a:latin typeface="+mj-lt"/>
              </a:rPr>
              <a:t> </a:t>
            </a:r>
            <a:r>
              <a:rPr lang="en-GB" sz="2300" b="1" dirty="0" err="1">
                <a:latin typeface="+mj-lt"/>
              </a:rPr>
              <a:t>môi</a:t>
            </a:r>
            <a:r>
              <a:rPr lang="en-GB" sz="2300" b="1" dirty="0">
                <a:latin typeface="+mj-lt"/>
              </a:rPr>
              <a:t> </a:t>
            </a:r>
            <a:r>
              <a:rPr lang="en-GB" sz="2300" b="1" dirty="0" err="1">
                <a:latin typeface="+mj-lt"/>
              </a:rPr>
              <a:t>trường</a:t>
            </a:r>
            <a:r>
              <a:rPr lang="en-GB" sz="2300" b="1" dirty="0">
                <a:latin typeface="+mj-lt"/>
              </a:rPr>
              <a:t> ban </a:t>
            </a:r>
            <a:r>
              <a:rPr lang="en-GB" sz="2300" b="1" dirty="0" err="1">
                <a:latin typeface="+mj-lt"/>
              </a:rPr>
              <a:t>đầu</a:t>
            </a:r>
            <a:r>
              <a:rPr lang="en-GB" sz="2300" b="1" dirty="0">
                <a:latin typeface="+mj-lt"/>
              </a:rPr>
              <a:t>, </a:t>
            </a:r>
            <a:r>
              <a:rPr lang="en-GB" sz="2300" b="1" dirty="0" err="1">
                <a:latin typeface="+mj-lt"/>
              </a:rPr>
              <a:t>ví</a:t>
            </a:r>
            <a:r>
              <a:rPr lang="en-GB" sz="2300" b="1" dirty="0">
                <a:latin typeface="+mj-lt"/>
              </a:rPr>
              <a:t> </a:t>
            </a:r>
            <a:r>
              <a:rPr lang="en-GB" sz="2300" b="1" dirty="0" err="1">
                <a:latin typeface="+mj-lt"/>
              </a:rPr>
              <a:t>dụ</a:t>
            </a:r>
            <a:r>
              <a:rPr lang="en-GB" sz="2300" b="1" dirty="0">
                <a:latin typeface="+mj-lt"/>
              </a:rPr>
              <a:t> </a:t>
            </a:r>
            <a:r>
              <a:rPr lang="en-GB" sz="2300" b="1" dirty="0" err="1">
                <a:latin typeface="+mj-lt"/>
              </a:rPr>
              <a:t>như</a:t>
            </a:r>
            <a:r>
              <a:rPr lang="en-GB" sz="2300" b="1" dirty="0">
                <a:latin typeface="+mj-lt"/>
              </a:rPr>
              <a:t> </a:t>
            </a:r>
            <a:r>
              <a:rPr lang="en-GB" sz="2300" b="1" dirty="0" err="1">
                <a:latin typeface="+mj-lt"/>
              </a:rPr>
              <a:t>kích</a:t>
            </a:r>
            <a:r>
              <a:rPr lang="en-GB" sz="2300" b="1" dirty="0">
                <a:latin typeface="+mj-lt"/>
              </a:rPr>
              <a:t> </a:t>
            </a:r>
            <a:r>
              <a:rPr lang="en-GB" sz="2300" b="1" dirty="0" err="1">
                <a:latin typeface="+mj-lt"/>
              </a:rPr>
              <a:t>thước</a:t>
            </a:r>
            <a:r>
              <a:rPr lang="en-GB" sz="2300" b="1" dirty="0">
                <a:latin typeface="+mj-lt"/>
              </a:rPr>
              <a:t> canvas </a:t>
            </a:r>
            <a:r>
              <a:rPr lang="en-GB" sz="2300" b="1" dirty="0" err="1">
                <a:latin typeface="+mj-lt"/>
              </a:rPr>
              <a:t>và</a:t>
            </a:r>
            <a:r>
              <a:rPr lang="en-GB" sz="2300" b="1" dirty="0">
                <a:latin typeface="+mj-lt"/>
              </a:rPr>
              <a:t> </a:t>
            </a:r>
            <a:r>
              <a:rPr lang="en-GB" sz="2300" b="1" dirty="0" err="1">
                <a:latin typeface="+mj-lt"/>
              </a:rPr>
              <a:t>màu</a:t>
            </a:r>
            <a:r>
              <a:rPr lang="en-GB" sz="2300" b="1" dirty="0">
                <a:latin typeface="+mj-lt"/>
              </a:rPr>
              <a:t> </a:t>
            </a:r>
            <a:r>
              <a:rPr lang="en-GB" sz="2300" b="1" dirty="0" err="1">
                <a:latin typeface="+mj-lt"/>
              </a:rPr>
              <a:t>nền</a:t>
            </a:r>
            <a:r>
              <a:rPr lang="en-GB" sz="2300" b="1" dirty="0">
                <a:latin typeface="+mj-lt"/>
              </a:rPr>
              <a:t> ?</a:t>
            </a:r>
            <a:endParaRPr lang="en-GB" sz="2300" dirty="0">
              <a:latin typeface="+mj-lt"/>
            </a:endParaRPr>
          </a:p>
          <a:p>
            <a:pPr algn="just"/>
            <a:r>
              <a:rPr lang="en-US" sz="2300" dirty="0">
                <a:latin typeface="+mj-lt"/>
              </a:rPr>
              <a:t>A)  draw()</a:t>
            </a:r>
          </a:p>
          <a:p>
            <a:pPr algn="just"/>
            <a:endParaRPr lang="en-GB" sz="2300" dirty="0">
              <a:latin typeface="+mj-lt"/>
            </a:endParaRPr>
          </a:p>
          <a:p>
            <a:pPr algn="just"/>
            <a:r>
              <a:rPr lang="en-GB" sz="2300" dirty="0">
                <a:solidFill>
                  <a:srgbClr val="C00000"/>
                </a:solidFill>
                <a:latin typeface="+mj-lt"/>
              </a:rPr>
              <a:t>B) setup()</a:t>
            </a:r>
          </a:p>
          <a:p>
            <a:pPr algn="just"/>
            <a:endParaRPr lang="en-GB" sz="2300" dirty="0">
              <a:latin typeface="+mj-lt"/>
            </a:endParaRPr>
          </a:p>
          <a:p>
            <a:pPr algn="just"/>
            <a:r>
              <a:rPr lang="en-GB" sz="2300" dirty="0">
                <a:latin typeface="+mj-lt"/>
              </a:rPr>
              <a:t>C) initialize()</a:t>
            </a:r>
          </a:p>
          <a:p>
            <a:pPr algn="just"/>
            <a:endParaRPr lang="en-GB" sz="2300" dirty="0">
              <a:latin typeface="+mj-lt"/>
            </a:endParaRPr>
          </a:p>
          <a:p>
            <a:pPr algn="just"/>
            <a:r>
              <a:rPr lang="en-GB" sz="2300" dirty="0">
                <a:latin typeface="+mj-lt"/>
              </a:rPr>
              <a:t>D) </a:t>
            </a:r>
            <a:r>
              <a:rPr lang="en-GB" sz="2300" dirty="0" err="1">
                <a:latin typeface="+mj-lt"/>
              </a:rPr>
              <a:t>createCanvas</a:t>
            </a:r>
            <a:r>
              <a:rPr lang="en-GB" sz="2300" dirty="0">
                <a:latin typeface="+mj-lt"/>
              </a:rPr>
              <a:t>()</a:t>
            </a:r>
          </a:p>
        </p:txBody>
      </p:sp>
    </p:spTree>
    <p:extLst>
      <p:ext uri="{BB962C8B-B14F-4D97-AF65-F5344CB8AC3E}">
        <p14:creationId xmlns:p14="http://schemas.microsoft.com/office/powerpoint/2010/main" val="3061003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FE8D0E6B-29B0-4FCF-90B7-2BE446791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4" name="Tiêu đề 1">
            <a:extLst>
              <a:ext uri="{FF2B5EF4-FFF2-40B4-BE49-F238E27FC236}">
                <a16:creationId xmlns:a16="http://schemas.microsoft.com/office/drawing/2014/main" id="{B66E0965-32A8-4A52-B6EF-1C37B5EBBBAB}"/>
              </a:ext>
            </a:extLst>
          </p:cNvPr>
          <p:cNvSpPr txBox="1">
            <a:spLocks/>
          </p:cNvSpPr>
          <p:nvPr/>
        </p:nvSpPr>
        <p:spPr>
          <a:xfrm>
            <a:off x="1143001" y="730835"/>
            <a:ext cx="4466566" cy="16203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Times New Roman" panose="02020603050405020304" pitchFamily="18" charset="0"/>
                <a:ea typeface="+mj-ea"/>
                <a:cs typeface="Times New Roman" panose="02020603050405020304" pitchFamily="18" charset="0"/>
              </a:defRPr>
            </a:lvl1pPr>
          </a:lstStyle>
          <a:p>
            <a:pPr>
              <a:spcAft>
                <a:spcPts val="600"/>
              </a:spcAft>
            </a:pPr>
            <a:r>
              <a:rPr lang="en-US" sz="4000" b="1">
                <a:latin typeface="+mj-lt"/>
                <a:cs typeface="+mj-cs"/>
              </a:rPr>
              <a:t>1. Giới thiệu đề tài</a:t>
            </a:r>
          </a:p>
        </p:txBody>
      </p:sp>
      <p:sp>
        <p:nvSpPr>
          <p:cNvPr id="5" name="TextBox 4">
            <a:extLst>
              <a:ext uri="{FF2B5EF4-FFF2-40B4-BE49-F238E27FC236}">
                <a16:creationId xmlns:a16="http://schemas.microsoft.com/office/drawing/2014/main" id="{B8F7C85F-86A5-03D8-9C20-13D6C42577E0}"/>
              </a:ext>
            </a:extLst>
          </p:cNvPr>
          <p:cNvSpPr txBox="1"/>
          <p:nvPr/>
        </p:nvSpPr>
        <p:spPr>
          <a:xfrm>
            <a:off x="1143002" y="2181305"/>
            <a:ext cx="4466565" cy="4042523"/>
          </a:xfrm>
          <a:prstGeom prst="rect">
            <a:avLst/>
          </a:prstGeom>
        </p:spPr>
        <p:txBody>
          <a:bodyPr vert="horz" lIns="91440" tIns="45720" rIns="91440" bIns="45720" rtlCol="0">
            <a:noAutofit/>
          </a:bodyPr>
          <a:lstStyle/>
          <a:p>
            <a:pPr indent="-182880" algn="just" defTabSz="914400">
              <a:lnSpc>
                <a:spcPct val="90000"/>
              </a:lnSpc>
              <a:spcAft>
                <a:spcPts val="600"/>
              </a:spcAft>
              <a:buClr>
                <a:schemeClr val="accent1"/>
              </a:buClr>
              <a:buSzPct val="80000"/>
              <a:buFont typeface="Corbel" pitchFamily="34" charset="0"/>
              <a:buChar char="•"/>
            </a:pPr>
            <a:r>
              <a:rPr lang="en-US" sz="2300">
                <a:latin typeface="+mj-lt"/>
              </a:rPr>
              <a:t>Ngày nay, công nghệ lập trình đồ họa và tương tác thị giác trực quan (xa hơn nữa là tương tác đa giác quan) đã trở thành yếu tố cốt lõi trong việc phát triển không chỉ các ứng dụng web mà còn nhiều sản phẩm phần mềm khác. Khả năng nắm bắt và vận dụng linh hoạt công nghệ này không chỉ nâng cao giá trị thẩm mỹ mà còn giúp truyền tải thông điệp một cách tinh tế và sâu sắc hơn.</a:t>
            </a:r>
          </a:p>
        </p:txBody>
      </p:sp>
      <p:sp>
        <p:nvSpPr>
          <p:cNvPr id="18" name="Rectangle 17">
            <a:extLst>
              <a:ext uri="{FF2B5EF4-FFF2-40B4-BE49-F238E27FC236}">
                <a16:creationId xmlns:a16="http://schemas.microsoft.com/office/drawing/2014/main" id="{BA76B07C-A10B-4DD4-B634-2125FF4071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165370"/>
            <a:ext cx="5870713" cy="64640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525841E-4A25-43FF-8AB4-1D26A473AC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5569" y="733110"/>
            <a:ext cx="2452823" cy="258384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computer graphics logo with triangles&#10;&#10;Description automatically generated">
            <a:extLst>
              <a:ext uri="{FF2B5EF4-FFF2-40B4-BE49-F238E27FC236}">
                <a16:creationId xmlns:a16="http://schemas.microsoft.com/office/drawing/2014/main" id="{9856F14D-402A-0B15-F781-A8F37FC669F8}"/>
              </a:ext>
            </a:extLst>
          </p:cNvPr>
          <p:cNvPicPr>
            <a:picLocks noChangeAspect="1"/>
          </p:cNvPicPr>
          <p:nvPr/>
        </p:nvPicPr>
        <p:blipFill>
          <a:blip r:embed="rId2"/>
          <a:stretch>
            <a:fillRect/>
          </a:stretch>
        </p:blipFill>
        <p:spPr>
          <a:xfrm>
            <a:off x="6576434" y="947679"/>
            <a:ext cx="2129821" cy="2129821"/>
          </a:xfrm>
          <a:prstGeom prst="rect">
            <a:avLst/>
          </a:prstGeom>
        </p:spPr>
      </p:pic>
      <p:sp>
        <p:nvSpPr>
          <p:cNvPr id="32" name="Rectangle 31">
            <a:extLst>
              <a:ext uri="{FF2B5EF4-FFF2-40B4-BE49-F238E27FC236}">
                <a16:creationId xmlns:a16="http://schemas.microsoft.com/office/drawing/2014/main" id="{D571D97D-5D02-490A-9BE5-E23848E74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24536" y="733110"/>
            <a:ext cx="2457545" cy="258384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diagram of a cycle of interaction&#10;&#10;Description automatically generated">
            <a:extLst>
              <a:ext uri="{FF2B5EF4-FFF2-40B4-BE49-F238E27FC236}">
                <a16:creationId xmlns:a16="http://schemas.microsoft.com/office/drawing/2014/main" id="{4824654D-3F73-872C-0D8A-31A16BF63932}"/>
              </a:ext>
            </a:extLst>
          </p:cNvPr>
          <p:cNvPicPr>
            <a:picLocks noChangeAspect="1"/>
          </p:cNvPicPr>
          <p:nvPr/>
        </p:nvPicPr>
        <p:blipFill>
          <a:blip r:embed="rId3"/>
          <a:stretch>
            <a:fillRect/>
          </a:stretch>
        </p:blipFill>
        <p:spPr>
          <a:xfrm>
            <a:off x="9024536" y="1012668"/>
            <a:ext cx="2449891" cy="1987448"/>
          </a:xfrm>
          <a:prstGeom prst="rect">
            <a:avLst/>
          </a:prstGeom>
        </p:spPr>
      </p:pic>
      <p:sp>
        <p:nvSpPr>
          <p:cNvPr id="33" name="Rectangle 32">
            <a:extLst>
              <a:ext uri="{FF2B5EF4-FFF2-40B4-BE49-F238E27FC236}">
                <a16:creationId xmlns:a16="http://schemas.microsoft.com/office/drawing/2014/main" id="{68632974-4647-469C-82CD-BE5D311F2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5569" y="3477127"/>
            <a:ext cx="5066512" cy="266764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omputer screen shot of a monkey head&#10;&#10;Description automatically generated">
            <a:extLst>
              <a:ext uri="{FF2B5EF4-FFF2-40B4-BE49-F238E27FC236}">
                <a16:creationId xmlns:a16="http://schemas.microsoft.com/office/drawing/2014/main" id="{3108C503-4292-42A8-4BAA-32F4CD07A8CF}"/>
              </a:ext>
            </a:extLst>
          </p:cNvPr>
          <p:cNvPicPr>
            <a:picLocks noChangeAspect="1"/>
          </p:cNvPicPr>
          <p:nvPr/>
        </p:nvPicPr>
        <p:blipFill>
          <a:blip r:embed="rId4"/>
          <a:stretch>
            <a:fillRect/>
          </a:stretch>
        </p:blipFill>
        <p:spPr>
          <a:xfrm>
            <a:off x="7387242" y="3637995"/>
            <a:ext cx="3117483" cy="2345906"/>
          </a:xfrm>
          <a:prstGeom prst="rect">
            <a:avLst/>
          </a:prstGeom>
        </p:spPr>
      </p:pic>
      <p:sp>
        <p:nvSpPr>
          <p:cNvPr id="2" name="Slide Number Placeholder 1">
            <a:extLst>
              <a:ext uri="{FF2B5EF4-FFF2-40B4-BE49-F238E27FC236}">
                <a16:creationId xmlns:a16="http://schemas.microsoft.com/office/drawing/2014/main" id="{EA0389CD-0993-1FFF-F781-3BA2BBE36B98}"/>
              </a:ext>
            </a:extLst>
          </p:cNvPr>
          <p:cNvSpPr>
            <a:spLocks noGrp="1"/>
          </p:cNvSpPr>
          <p:nvPr>
            <p:ph type="sldNum" sz="quarter" idx="12"/>
          </p:nvPr>
        </p:nvSpPr>
        <p:spPr>
          <a:xfrm>
            <a:off x="9329530" y="6223828"/>
            <a:ext cx="1706217" cy="365125"/>
          </a:xfrm>
        </p:spPr>
        <p:txBody>
          <a:bodyPr vert="horz" lIns="91440" tIns="45720" rIns="91440" bIns="45720" rtlCol="0" anchor="ctr">
            <a:noAutofit/>
          </a:bodyPr>
          <a:lstStyle/>
          <a:p>
            <a:pPr>
              <a:spcAft>
                <a:spcPts val="600"/>
              </a:spcAft>
            </a:pPr>
            <a:fld id="{28844951-7827-47D4-8276-7DDE1FA7D85A}" type="slidenum">
              <a:rPr lang="en-US" sz="2300" b="1">
                <a:solidFill>
                  <a:srgbClr val="FFFFFF"/>
                </a:solidFill>
                <a:latin typeface="+mj-lt"/>
                <a:cs typeface="+mn-cs"/>
              </a:rPr>
              <a:pPr>
                <a:spcAft>
                  <a:spcPts val="600"/>
                </a:spcAft>
              </a:pPr>
              <a:t>3</a:t>
            </a:fld>
            <a:endParaRPr lang="en-US" sz="2300" b="1">
              <a:solidFill>
                <a:srgbClr val="FFFFFF"/>
              </a:solidFill>
              <a:latin typeface="+mj-lt"/>
              <a:cs typeface="+mn-cs"/>
            </a:endParaRPr>
          </a:p>
        </p:txBody>
      </p:sp>
    </p:spTree>
    <p:extLst>
      <p:ext uri="{BB962C8B-B14F-4D97-AF65-F5344CB8AC3E}">
        <p14:creationId xmlns:p14="http://schemas.microsoft.com/office/powerpoint/2010/main" val="6361004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C41B19C-3659-E128-C08D-1B0B6BF815FE}"/>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30</a:t>
            </a:fld>
            <a:endParaRPr lang="en-US" sz="2300" b="1">
              <a:latin typeface="+mj-lt"/>
            </a:endParaRPr>
          </a:p>
        </p:txBody>
      </p:sp>
      <p:sp>
        <p:nvSpPr>
          <p:cNvPr id="4" name="TextBox 3">
            <a:extLst>
              <a:ext uri="{FF2B5EF4-FFF2-40B4-BE49-F238E27FC236}">
                <a16:creationId xmlns:a16="http://schemas.microsoft.com/office/drawing/2014/main" id="{760AAA36-10F4-F695-7FCF-80EDF67512B4}"/>
              </a:ext>
            </a:extLst>
          </p:cNvPr>
          <p:cNvSpPr txBox="1"/>
          <p:nvPr/>
        </p:nvSpPr>
        <p:spPr>
          <a:xfrm>
            <a:off x="2683709" y="1259175"/>
            <a:ext cx="6824583" cy="3631763"/>
          </a:xfrm>
          <a:prstGeom prst="rect">
            <a:avLst/>
          </a:prstGeom>
          <a:noFill/>
        </p:spPr>
        <p:txBody>
          <a:bodyPr wrap="square" rtlCol="0">
            <a:spAutoFit/>
          </a:bodyPr>
          <a:lstStyle/>
          <a:p>
            <a:pPr algn="just"/>
            <a:r>
              <a:rPr lang="en-US" sz="2300" b="1" dirty="0">
                <a:latin typeface="+mj-lt"/>
              </a:rPr>
              <a:t>Quiz 03: </a:t>
            </a:r>
            <a:r>
              <a:rPr lang="en-GB" sz="2300" b="1" dirty="0" err="1">
                <a:latin typeface="+mj-lt"/>
              </a:rPr>
              <a:t>mục</a:t>
            </a:r>
            <a:r>
              <a:rPr lang="en-GB" sz="2300" b="1" dirty="0">
                <a:latin typeface="+mj-lt"/>
              </a:rPr>
              <a:t> </a:t>
            </a:r>
            <a:r>
              <a:rPr lang="en-GB" sz="2300" b="1" dirty="0" err="1">
                <a:latin typeface="+mj-lt"/>
              </a:rPr>
              <a:t>đích</a:t>
            </a:r>
            <a:r>
              <a:rPr lang="en-GB" sz="2300" b="1" dirty="0">
                <a:latin typeface="+mj-lt"/>
              </a:rPr>
              <a:t> </a:t>
            </a:r>
            <a:r>
              <a:rPr lang="en-GB" sz="2300" b="1" dirty="0" err="1">
                <a:latin typeface="+mj-lt"/>
              </a:rPr>
              <a:t>của</a:t>
            </a:r>
            <a:r>
              <a:rPr lang="en-GB" sz="2300" b="1" dirty="0">
                <a:latin typeface="+mj-lt"/>
              </a:rPr>
              <a:t> </a:t>
            </a:r>
            <a:r>
              <a:rPr lang="en-GB" sz="2300" b="1" dirty="0" err="1">
                <a:latin typeface="+mj-lt"/>
              </a:rPr>
              <a:t>hàm</a:t>
            </a:r>
            <a:r>
              <a:rPr lang="en-GB" sz="2300" b="1" dirty="0">
                <a:latin typeface="+mj-lt"/>
              </a:rPr>
              <a:t> draw() </a:t>
            </a:r>
            <a:r>
              <a:rPr lang="en-GB" sz="2300" b="1" dirty="0" err="1">
                <a:latin typeface="+mj-lt"/>
              </a:rPr>
              <a:t>trong</a:t>
            </a:r>
            <a:r>
              <a:rPr lang="en-GB" sz="2300" b="1" dirty="0">
                <a:latin typeface="+mj-lt"/>
              </a:rPr>
              <a:t> p5.js ?</a:t>
            </a:r>
          </a:p>
          <a:p>
            <a:pPr algn="just"/>
            <a:endParaRPr lang="en-GB" sz="2300" dirty="0">
              <a:latin typeface="+mj-lt"/>
            </a:endParaRPr>
          </a:p>
          <a:p>
            <a:pPr algn="just"/>
            <a:r>
              <a:rPr lang="en-GB" sz="2300" dirty="0">
                <a:latin typeface="+mj-lt"/>
              </a:rPr>
              <a:t>A) </a:t>
            </a:r>
            <a:r>
              <a:rPr lang="en-GB" sz="2300" dirty="0" err="1">
                <a:latin typeface="+mj-lt"/>
              </a:rPr>
              <a:t>Gọi</a:t>
            </a:r>
            <a:r>
              <a:rPr lang="en-GB" sz="2300" dirty="0">
                <a:latin typeface="+mj-lt"/>
              </a:rPr>
              <a:t> 1 </a:t>
            </a:r>
            <a:r>
              <a:rPr lang="en-GB" sz="2300" dirty="0" err="1">
                <a:latin typeface="+mj-lt"/>
              </a:rPr>
              <a:t>lần</a:t>
            </a:r>
            <a:r>
              <a:rPr lang="en-GB" sz="2300" dirty="0">
                <a:latin typeface="+mj-lt"/>
              </a:rPr>
              <a:t> </a:t>
            </a:r>
            <a:r>
              <a:rPr lang="en-GB" sz="2300" dirty="0" err="1">
                <a:latin typeface="+mj-lt"/>
              </a:rPr>
              <a:t>để</a:t>
            </a:r>
            <a:r>
              <a:rPr lang="en-GB" sz="2300" dirty="0">
                <a:latin typeface="+mj-lt"/>
              </a:rPr>
              <a:t> </a:t>
            </a:r>
            <a:r>
              <a:rPr lang="en-GB" sz="2300" dirty="0" err="1">
                <a:latin typeface="+mj-lt"/>
              </a:rPr>
              <a:t>thiết</a:t>
            </a:r>
            <a:r>
              <a:rPr lang="en-GB" sz="2300" dirty="0">
                <a:latin typeface="+mj-lt"/>
              </a:rPr>
              <a:t> </a:t>
            </a:r>
            <a:r>
              <a:rPr lang="en-GB" sz="2300" dirty="0" err="1">
                <a:latin typeface="+mj-lt"/>
              </a:rPr>
              <a:t>lập</a:t>
            </a:r>
            <a:r>
              <a:rPr lang="en-GB" sz="2300" dirty="0">
                <a:latin typeface="+mj-lt"/>
              </a:rPr>
              <a:t> </a:t>
            </a:r>
            <a:r>
              <a:rPr lang="en-GB" sz="2300" dirty="0" err="1">
                <a:latin typeface="+mj-lt"/>
              </a:rPr>
              <a:t>các</a:t>
            </a:r>
            <a:r>
              <a:rPr lang="en-GB" sz="2300" dirty="0">
                <a:latin typeface="+mj-lt"/>
              </a:rPr>
              <a:t> </a:t>
            </a:r>
            <a:r>
              <a:rPr lang="en-GB" sz="2300" dirty="0" err="1">
                <a:latin typeface="+mj-lt"/>
              </a:rPr>
              <a:t>thuộc</a:t>
            </a:r>
            <a:r>
              <a:rPr lang="en-GB" sz="2300" dirty="0">
                <a:latin typeface="+mj-lt"/>
              </a:rPr>
              <a:t> </a:t>
            </a:r>
            <a:r>
              <a:rPr lang="en-GB" sz="2300" dirty="0" err="1">
                <a:latin typeface="+mj-lt"/>
              </a:rPr>
              <a:t>tính</a:t>
            </a:r>
            <a:r>
              <a:rPr lang="en-GB" sz="2300" dirty="0">
                <a:latin typeface="+mj-lt"/>
              </a:rPr>
              <a:t> ban </a:t>
            </a:r>
            <a:r>
              <a:rPr lang="en-GB" sz="2300" dirty="0" err="1">
                <a:latin typeface="+mj-lt"/>
              </a:rPr>
              <a:t>đầu</a:t>
            </a:r>
            <a:r>
              <a:rPr lang="en-GB" sz="2300" dirty="0">
                <a:latin typeface="+mj-lt"/>
              </a:rPr>
              <a:t>.</a:t>
            </a:r>
          </a:p>
          <a:p>
            <a:pPr algn="just"/>
            <a:endParaRPr lang="en-GB" sz="2300" dirty="0">
              <a:latin typeface="+mj-lt"/>
            </a:endParaRPr>
          </a:p>
          <a:p>
            <a:pPr algn="just"/>
            <a:r>
              <a:rPr lang="en-GB" sz="2300" dirty="0">
                <a:latin typeface="+mj-lt"/>
              </a:rPr>
              <a:t>B) </a:t>
            </a:r>
            <a:r>
              <a:rPr lang="en-GB" sz="2300" dirty="0" err="1">
                <a:latin typeface="+mj-lt"/>
              </a:rPr>
              <a:t>Xử</a:t>
            </a:r>
            <a:r>
              <a:rPr lang="en-GB" sz="2300" dirty="0">
                <a:latin typeface="+mj-lt"/>
              </a:rPr>
              <a:t> </a:t>
            </a:r>
            <a:r>
              <a:rPr lang="en-GB" sz="2300" dirty="0" err="1">
                <a:latin typeface="+mj-lt"/>
              </a:rPr>
              <a:t>lý</a:t>
            </a:r>
            <a:r>
              <a:rPr lang="en-GB" sz="2300" dirty="0">
                <a:latin typeface="+mj-lt"/>
              </a:rPr>
              <a:t> </a:t>
            </a:r>
            <a:r>
              <a:rPr lang="en-GB" sz="2300" dirty="0" err="1">
                <a:latin typeface="+mj-lt"/>
              </a:rPr>
              <a:t>tất</a:t>
            </a:r>
            <a:r>
              <a:rPr lang="en-GB" sz="2300" dirty="0">
                <a:latin typeface="+mj-lt"/>
              </a:rPr>
              <a:t> </a:t>
            </a:r>
            <a:r>
              <a:rPr lang="en-GB" sz="2300" dirty="0" err="1">
                <a:latin typeface="+mj-lt"/>
              </a:rPr>
              <a:t>cả</a:t>
            </a:r>
            <a:r>
              <a:rPr lang="en-GB" sz="2300" dirty="0">
                <a:latin typeface="+mj-lt"/>
              </a:rPr>
              <a:t> </a:t>
            </a:r>
            <a:r>
              <a:rPr lang="en-GB" sz="2300" dirty="0" err="1">
                <a:latin typeface="+mj-lt"/>
              </a:rPr>
              <a:t>lệnh</a:t>
            </a:r>
            <a:r>
              <a:rPr lang="en-GB" sz="2300" dirty="0">
                <a:latin typeface="+mj-lt"/>
              </a:rPr>
              <a:t> </a:t>
            </a:r>
            <a:r>
              <a:rPr lang="en-GB" sz="2300" dirty="0" err="1">
                <a:latin typeface="+mj-lt"/>
              </a:rPr>
              <a:t>gọi</a:t>
            </a:r>
            <a:r>
              <a:rPr lang="en-GB" sz="2300" dirty="0">
                <a:latin typeface="+mj-lt"/>
              </a:rPr>
              <a:t> API </a:t>
            </a:r>
            <a:r>
              <a:rPr lang="en-GB" sz="2300" dirty="0" err="1">
                <a:latin typeface="+mj-lt"/>
              </a:rPr>
              <a:t>bên</a:t>
            </a:r>
            <a:r>
              <a:rPr lang="en-GB" sz="2300" dirty="0">
                <a:latin typeface="+mj-lt"/>
              </a:rPr>
              <a:t> </a:t>
            </a:r>
            <a:r>
              <a:rPr lang="en-GB" sz="2300" dirty="0" err="1">
                <a:latin typeface="+mj-lt"/>
              </a:rPr>
              <a:t>ngoài</a:t>
            </a:r>
            <a:r>
              <a:rPr lang="en-GB" sz="2300" dirty="0">
                <a:latin typeface="+mj-lt"/>
              </a:rPr>
              <a:t>.</a:t>
            </a:r>
          </a:p>
          <a:p>
            <a:pPr algn="just"/>
            <a:endParaRPr lang="en-GB" sz="2300" dirty="0">
              <a:latin typeface="+mj-lt"/>
            </a:endParaRPr>
          </a:p>
          <a:p>
            <a:pPr algn="just"/>
            <a:r>
              <a:rPr lang="en-GB" sz="2300" dirty="0">
                <a:latin typeface="+mj-lt"/>
              </a:rPr>
              <a:t>C) </a:t>
            </a:r>
            <a:r>
              <a:rPr lang="en-GB" sz="2300" dirty="0" err="1">
                <a:latin typeface="+mj-lt"/>
              </a:rPr>
              <a:t>Chứa</a:t>
            </a:r>
            <a:r>
              <a:rPr lang="en-GB" sz="2300" dirty="0">
                <a:latin typeface="+mj-lt"/>
              </a:rPr>
              <a:t> </a:t>
            </a:r>
            <a:r>
              <a:rPr lang="en-GB" sz="2300" dirty="0" err="1">
                <a:latin typeface="+mj-lt"/>
              </a:rPr>
              <a:t>mã</a:t>
            </a:r>
            <a:r>
              <a:rPr lang="en-GB" sz="2300" dirty="0">
                <a:latin typeface="+mj-lt"/>
              </a:rPr>
              <a:t> </a:t>
            </a:r>
            <a:r>
              <a:rPr lang="en-GB" sz="2300" dirty="0" err="1">
                <a:latin typeface="+mj-lt"/>
              </a:rPr>
              <a:t>chạy</a:t>
            </a:r>
            <a:r>
              <a:rPr lang="en-GB" sz="2300" dirty="0">
                <a:latin typeface="+mj-lt"/>
              </a:rPr>
              <a:t> </a:t>
            </a:r>
            <a:r>
              <a:rPr lang="en-GB" sz="2300" dirty="0" err="1">
                <a:latin typeface="+mj-lt"/>
              </a:rPr>
              <a:t>liên</a:t>
            </a:r>
            <a:r>
              <a:rPr lang="en-GB" sz="2300" dirty="0">
                <a:latin typeface="+mj-lt"/>
              </a:rPr>
              <a:t> </a:t>
            </a:r>
            <a:r>
              <a:rPr lang="en-GB" sz="2300" dirty="0" err="1">
                <a:latin typeface="+mj-lt"/>
              </a:rPr>
              <a:t>tục</a:t>
            </a:r>
            <a:r>
              <a:rPr lang="en-GB" sz="2300" dirty="0">
                <a:latin typeface="+mj-lt"/>
              </a:rPr>
              <a:t>, </a:t>
            </a:r>
            <a:r>
              <a:rPr lang="en-GB" sz="2300" dirty="0" err="1">
                <a:latin typeface="+mj-lt"/>
              </a:rPr>
              <a:t>cho</a:t>
            </a:r>
            <a:r>
              <a:rPr lang="en-GB" sz="2300" dirty="0">
                <a:latin typeface="+mj-lt"/>
              </a:rPr>
              <a:t> </a:t>
            </a:r>
            <a:r>
              <a:rPr lang="en-GB" sz="2300" dirty="0" err="1">
                <a:latin typeface="+mj-lt"/>
              </a:rPr>
              <a:t>phép</a:t>
            </a:r>
            <a:r>
              <a:rPr lang="en-GB" sz="2300" dirty="0">
                <a:latin typeface="+mj-lt"/>
              </a:rPr>
              <a:t> </a:t>
            </a:r>
            <a:r>
              <a:rPr lang="en-GB" sz="2300" dirty="0" err="1">
                <a:latin typeface="+mj-lt"/>
              </a:rPr>
              <a:t>tạo</a:t>
            </a:r>
            <a:r>
              <a:rPr lang="en-GB" sz="2300" dirty="0">
                <a:latin typeface="+mj-lt"/>
              </a:rPr>
              <a:t> </a:t>
            </a:r>
            <a:r>
              <a:rPr lang="en-GB" sz="2300" dirty="0" err="1">
                <a:latin typeface="+mj-lt"/>
              </a:rPr>
              <a:t>hoạt</a:t>
            </a:r>
            <a:r>
              <a:rPr lang="en-GB" sz="2300" dirty="0">
                <a:latin typeface="+mj-lt"/>
              </a:rPr>
              <a:t> </a:t>
            </a:r>
            <a:r>
              <a:rPr lang="en-GB" sz="2300" dirty="0" err="1">
                <a:latin typeface="+mj-lt"/>
              </a:rPr>
              <a:t>ảnh</a:t>
            </a:r>
            <a:r>
              <a:rPr lang="en-GB" sz="2300" dirty="0">
                <a:latin typeface="+mj-lt"/>
              </a:rPr>
              <a:t>.</a:t>
            </a:r>
          </a:p>
          <a:p>
            <a:pPr algn="just"/>
            <a:endParaRPr lang="en-GB" sz="2300" dirty="0">
              <a:latin typeface="+mj-lt"/>
            </a:endParaRPr>
          </a:p>
          <a:p>
            <a:pPr algn="just"/>
            <a:r>
              <a:rPr lang="en-GB" sz="2300" dirty="0">
                <a:latin typeface="+mj-lt"/>
              </a:rPr>
              <a:t>D) </a:t>
            </a:r>
            <a:r>
              <a:rPr lang="en-GB" sz="2300" dirty="0" err="1">
                <a:latin typeface="+mj-lt"/>
              </a:rPr>
              <a:t>Chỉ</a:t>
            </a:r>
            <a:r>
              <a:rPr lang="en-GB" sz="2300" dirty="0">
                <a:latin typeface="+mj-lt"/>
              </a:rPr>
              <a:t> </a:t>
            </a:r>
            <a:r>
              <a:rPr lang="en-GB" sz="2300" dirty="0" err="1">
                <a:latin typeface="+mj-lt"/>
              </a:rPr>
              <a:t>được</a:t>
            </a:r>
            <a:r>
              <a:rPr lang="en-GB" sz="2300" dirty="0">
                <a:latin typeface="+mj-lt"/>
              </a:rPr>
              <a:t> </a:t>
            </a:r>
            <a:r>
              <a:rPr lang="en-GB" sz="2300" dirty="0" err="1">
                <a:latin typeface="+mj-lt"/>
              </a:rPr>
              <a:t>sử</a:t>
            </a:r>
            <a:r>
              <a:rPr lang="en-GB" sz="2300" dirty="0">
                <a:latin typeface="+mj-lt"/>
              </a:rPr>
              <a:t> </a:t>
            </a:r>
            <a:r>
              <a:rPr lang="en-GB" sz="2300" dirty="0" err="1">
                <a:latin typeface="+mj-lt"/>
              </a:rPr>
              <a:t>dụng</a:t>
            </a:r>
            <a:r>
              <a:rPr lang="en-GB" sz="2300" dirty="0">
                <a:latin typeface="+mj-lt"/>
              </a:rPr>
              <a:t> </a:t>
            </a:r>
            <a:r>
              <a:rPr lang="en-GB" sz="2300" dirty="0" err="1">
                <a:latin typeface="+mj-lt"/>
              </a:rPr>
              <a:t>để</a:t>
            </a:r>
            <a:r>
              <a:rPr lang="en-GB" sz="2300" dirty="0">
                <a:latin typeface="+mj-lt"/>
              </a:rPr>
              <a:t> </a:t>
            </a:r>
            <a:r>
              <a:rPr lang="en-GB" sz="2300" dirty="0" err="1">
                <a:latin typeface="+mj-lt"/>
              </a:rPr>
              <a:t>thêm</a:t>
            </a:r>
            <a:r>
              <a:rPr lang="en-GB" sz="2300" dirty="0">
                <a:latin typeface="+mj-lt"/>
              </a:rPr>
              <a:t> </a:t>
            </a:r>
            <a:r>
              <a:rPr lang="en-GB" sz="2300" dirty="0" err="1">
                <a:latin typeface="+mj-lt"/>
              </a:rPr>
              <a:t>hình</a:t>
            </a:r>
            <a:r>
              <a:rPr lang="en-GB" sz="2300" dirty="0">
                <a:latin typeface="+mj-lt"/>
              </a:rPr>
              <a:t> </a:t>
            </a:r>
            <a:r>
              <a:rPr lang="en-GB" sz="2300" dirty="0" err="1">
                <a:latin typeface="+mj-lt"/>
              </a:rPr>
              <a:t>ảnh</a:t>
            </a:r>
            <a:r>
              <a:rPr lang="en-GB" sz="2300" dirty="0">
                <a:latin typeface="+mj-lt"/>
              </a:rPr>
              <a:t> </a:t>
            </a:r>
            <a:r>
              <a:rPr lang="en-GB" sz="2300" dirty="0" err="1">
                <a:latin typeface="+mj-lt"/>
              </a:rPr>
              <a:t>và</a:t>
            </a:r>
            <a:r>
              <a:rPr lang="en-GB" sz="2300" dirty="0">
                <a:latin typeface="+mj-lt"/>
              </a:rPr>
              <a:t> </a:t>
            </a:r>
            <a:r>
              <a:rPr lang="en-GB" sz="2300" dirty="0" err="1">
                <a:latin typeface="+mj-lt"/>
              </a:rPr>
              <a:t>hình</a:t>
            </a:r>
            <a:r>
              <a:rPr lang="en-GB" sz="2300" dirty="0">
                <a:latin typeface="+mj-lt"/>
              </a:rPr>
              <a:t> </a:t>
            </a:r>
            <a:r>
              <a:rPr lang="en-GB" sz="2300" dirty="0" err="1">
                <a:latin typeface="+mj-lt"/>
              </a:rPr>
              <a:t>dạng</a:t>
            </a:r>
            <a:r>
              <a:rPr lang="en-GB" sz="2300" dirty="0">
                <a:latin typeface="+mj-lt"/>
              </a:rPr>
              <a:t> </a:t>
            </a:r>
            <a:r>
              <a:rPr lang="en-GB" sz="2300" dirty="0" err="1">
                <a:latin typeface="+mj-lt"/>
              </a:rPr>
              <a:t>vào</a:t>
            </a:r>
            <a:r>
              <a:rPr lang="en-GB" sz="2300" dirty="0">
                <a:latin typeface="+mj-lt"/>
              </a:rPr>
              <a:t> canvas 1 </a:t>
            </a:r>
            <a:r>
              <a:rPr lang="en-GB" sz="2300" dirty="0" err="1">
                <a:latin typeface="+mj-lt"/>
              </a:rPr>
              <a:t>lần</a:t>
            </a:r>
            <a:r>
              <a:rPr lang="en-GB" sz="2300" dirty="0">
                <a:latin typeface="+mj-lt"/>
              </a:rPr>
              <a:t>.</a:t>
            </a:r>
          </a:p>
        </p:txBody>
      </p:sp>
    </p:spTree>
    <p:extLst>
      <p:ext uri="{BB962C8B-B14F-4D97-AF65-F5344CB8AC3E}">
        <p14:creationId xmlns:p14="http://schemas.microsoft.com/office/powerpoint/2010/main" val="240054143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F4431-7E13-E2D2-F695-2DF5989492D2}"/>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D185C-F2E1-FD62-5BF1-591C3CB672D5}"/>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31</a:t>
            </a:fld>
            <a:endParaRPr lang="en-US" sz="2300" b="1">
              <a:latin typeface="+mj-lt"/>
            </a:endParaRPr>
          </a:p>
        </p:txBody>
      </p:sp>
      <p:sp>
        <p:nvSpPr>
          <p:cNvPr id="3" name="TextBox 2">
            <a:extLst>
              <a:ext uri="{FF2B5EF4-FFF2-40B4-BE49-F238E27FC236}">
                <a16:creationId xmlns:a16="http://schemas.microsoft.com/office/drawing/2014/main" id="{AB7FCDE5-6CA2-B3B2-EC15-33CA116D2381}"/>
              </a:ext>
            </a:extLst>
          </p:cNvPr>
          <p:cNvSpPr txBox="1"/>
          <p:nvPr/>
        </p:nvSpPr>
        <p:spPr>
          <a:xfrm>
            <a:off x="2683709" y="1259175"/>
            <a:ext cx="6824583" cy="3631763"/>
          </a:xfrm>
          <a:prstGeom prst="rect">
            <a:avLst/>
          </a:prstGeom>
          <a:noFill/>
        </p:spPr>
        <p:txBody>
          <a:bodyPr wrap="square" rtlCol="0">
            <a:spAutoFit/>
          </a:bodyPr>
          <a:lstStyle/>
          <a:p>
            <a:pPr algn="just"/>
            <a:r>
              <a:rPr lang="en-US" sz="2300" b="1" dirty="0">
                <a:latin typeface="+mj-lt"/>
              </a:rPr>
              <a:t>Quiz 03: </a:t>
            </a:r>
            <a:r>
              <a:rPr lang="en-GB" sz="2300" b="1" dirty="0" err="1">
                <a:latin typeface="+mj-lt"/>
              </a:rPr>
              <a:t>mục</a:t>
            </a:r>
            <a:r>
              <a:rPr lang="en-GB" sz="2300" b="1" dirty="0">
                <a:latin typeface="+mj-lt"/>
              </a:rPr>
              <a:t> </a:t>
            </a:r>
            <a:r>
              <a:rPr lang="en-GB" sz="2300" b="1" dirty="0" err="1">
                <a:latin typeface="+mj-lt"/>
              </a:rPr>
              <a:t>đích</a:t>
            </a:r>
            <a:r>
              <a:rPr lang="en-GB" sz="2300" b="1" dirty="0">
                <a:latin typeface="+mj-lt"/>
              </a:rPr>
              <a:t> </a:t>
            </a:r>
            <a:r>
              <a:rPr lang="en-GB" sz="2300" b="1" dirty="0" err="1">
                <a:latin typeface="+mj-lt"/>
              </a:rPr>
              <a:t>của</a:t>
            </a:r>
            <a:r>
              <a:rPr lang="en-GB" sz="2300" b="1" dirty="0">
                <a:latin typeface="+mj-lt"/>
              </a:rPr>
              <a:t> </a:t>
            </a:r>
            <a:r>
              <a:rPr lang="en-GB" sz="2300" b="1" dirty="0" err="1">
                <a:latin typeface="+mj-lt"/>
              </a:rPr>
              <a:t>hàm</a:t>
            </a:r>
            <a:r>
              <a:rPr lang="en-GB" sz="2300" b="1" dirty="0">
                <a:latin typeface="+mj-lt"/>
              </a:rPr>
              <a:t> draw() </a:t>
            </a:r>
            <a:r>
              <a:rPr lang="en-GB" sz="2300" b="1" dirty="0" err="1">
                <a:latin typeface="+mj-lt"/>
              </a:rPr>
              <a:t>trong</a:t>
            </a:r>
            <a:r>
              <a:rPr lang="en-GB" sz="2300" b="1" dirty="0">
                <a:latin typeface="+mj-lt"/>
              </a:rPr>
              <a:t> p5.js ?</a:t>
            </a:r>
          </a:p>
          <a:p>
            <a:pPr algn="just"/>
            <a:endParaRPr lang="en-GB" sz="2300" dirty="0">
              <a:latin typeface="+mj-lt"/>
            </a:endParaRPr>
          </a:p>
          <a:p>
            <a:pPr algn="just"/>
            <a:r>
              <a:rPr lang="en-GB" sz="2300" dirty="0">
                <a:latin typeface="+mj-lt"/>
              </a:rPr>
              <a:t>A) </a:t>
            </a:r>
            <a:r>
              <a:rPr lang="en-GB" sz="2300" dirty="0" err="1">
                <a:latin typeface="+mj-lt"/>
              </a:rPr>
              <a:t>Gọi</a:t>
            </a:r>
            <a:r>
              <a:rPr lang="en-GB" sz="2300" dirty="0">
                <a:latin typeface="+mj-lt"/>
              </a:rPr>
              <a:t> 1 </a:t>
            </a:r>
            <a:r>
              <a:rPr lang="en-GB" sz="2300" dirty="0" err="1">
                <a:latin typeface="+mj-lt"/>
              </a:rPr>
              <a:t>lần</a:t>
            </a:r>
            <a:r>
              <a:rPr lang="en-GB" sz="2300" dirty="0">
                <a:latin typeface="+mj-lt"/>
              </a:rPr>
              <a:t> </a:t>
            </a:r>
            <a:r>
              <a:rPr lang="en-GB" sz="2300" dirty="0" err="1">
                <a:latin typeface="+mj-lt"/>
              </a:rPr>
              <a:t>để</a:t>
            </a:r>
            <a:r>
              <a:rPr lang="en-GB" sz="2300" dirty="0">
                <a:latin typeface="+mj-lt"/>
              </a:rPr>
              <a:t> </a:t>
            </a:r>
            <a:r>
              <a:rPr lang="en-GB" sz="2300" dirty="0" err="1">
                <a:latin typeface="+mj-lt"/>
              </a:rPr>
              <a:t>thiết</a:t>
            </a:r>
            <a:r>
              <a:rPr lang="en-GB" sz="2300" dirty="0">
                <a:latin typeface="+mj-lt"/>
              </a:rPr>
              <a:t> </a:t>
            </a:r>
            <a:r>
              <a:rPr lang="en-GB" sz="2300" dirty="0" err="1">
                <a:latin typeface="+mj-lt"/>
              </a:rPr>
              <a:t>lập</a:t>
            </a:r>
            <a:r>
              <a:rPr lang="en-GB" sz="2300" dirty="0">
                <a:latin typeface="+mj-lt"/>
              </a:rPr>
              <a:t> </a:t>
            </a:r>
            <a:r>
              <a:rPr lang="en-GB" sz="2300" dirty="0" err="1">
                <a:latin typeface="+mj-lt"/>
              </a:rPr>
              <a:t>các</a:t>
            </a:r>
            <a:r>
              <a:rPr lang="en-GB" sz="2300" dirty="0">
                <a:latin typeface="+mj-lt"/>
              </a:rPr>
              <a:t> </a:t>
            </a:r>
            <a:r>
              <a:rPr lang="en-GB" sz="2300" dirty="0" err="1">
                <a:latin typeface="+mj-lt"/>
              </a:rPr>
              <a:t>thuộc</a:t>
            </a:r>
            <a:r>
              <a:rPr lang="en-GB" sz="2300" dirty="0">
                <a:latin typeface="+mj-lt"/>
              </a:rPr>
              <a:t> </a:t>
            </a:r>
            <a:r>
              <a:rPr lang="en-GB" sz="2300" dirty="0" err="1">
                <a:latin typeface="+mj-lt"/>
              </a:rPr>
              <a:t>tính</a:t>
            </a:r>
            <a:r>
              <a:rPr lang="en-GB" sz="2300" dirty="0">
                <a:latin typeface="+mj-lt"/>
              </a:rPr>
              <a:t> ban </a:t>
            </a:r>
            <a:r>
              <a:rPr lang="en-GB" sz="2300" dirty="0" err="1">
                <a:latin typeface="+mj-lt"/>
              </a:rPr>
              <a:t>đầu</a:t>
            </a:r>
            <a:r>
              <a:rPr lang="en-GB" sz="2300" dirty="0">
                <a:latin typeface="+mj-lt"/>
              </a:rPr>
              <a:t>.</a:t>
            </a:r>
          </a:p>
          <a:p>
            <a:pPr algn="just"/>
            <a:endParaRPr lang="en-GB" sz="2300" dirty="0">
              <a:latin typeface="+mj-lt"/>
            </a:endParaRPr>
          </a:p>
          <a:p>
            <a:pPr algn="just"/>
            <a:r>
              <a:rPr lang="en-GB" sz="2300" dirty="0">
                <a:latin typeface="+mj-lt"/>
              </a:rPr>
              <a:t>B) </a:t>
            </a:r>
            <a:r>
              <a:rPr lang="en-GB" sz="2300" dirty="0" err="1">
                <a:latin typeface="+mj-lt"/>
              </a:rPr>
              <a:t>Xử</a:t>
            </a:r>
            <a:r>
              <a:rPr lang="en-GB" sz="2300" dirty="0">
                <a:latin typeface="+mj-lt"/>
              </a:rPr>
              <a:t> </a:t>
            </a:r>
            <a:r>
              <a:rPr lang="en-GB" sz="2300" dirty="0" err="1">
                <a:latin typeface="+mj-lt"/>
              </a:rPr>
              <a:t>lý</a:t>
            </a:r>
            <a:r>
              <a:rPr lang="en-GB" sz="2300" dirty="0">
                <a:latin typeface="+mj-lt"/>
              </a:rPr>
              <a:t> </a:t>
            </a:r>
            <a:r>
              <a:rPr lang="en-GB" sz="2300" dirty="0" err="1">
                <a:latin typeface="+mj-lt"/>
              </a:rPr>
              <a:t>tất</a:t>
            </a:r>
            <a:r>
              <a:rPr lang="en-GB" sz="2300" dirty="0">
                <a:latin typeface="+mj-lt"/>
              </a:rPr>
              <a:t> </a:t>
            </a:r>
            <a:r>
              <a:rPr lang="en-GB" sz="2300" dirty="0" err="1">
                <a:latin typeface="+mj-lt"/>
              </a:rPr>
              <a:t>cả</a:t>
            </a:r>
            <a:r>
              <a:rPr lang="en-GB" sz="2300" dirty="0">
                <a:latin typeface="+mj-lt"/>
              </a:rPr>
              <a:t> </a:t>
            </a:r>
            <a:r>
              <a:rPr lang="en-GB" sz="2300" dirty="0" err="1">
                <a:latin typeface="+mj-lt"/>
              </a:rPr>
              <a:t>lệnh</a:t>
            </a:r>
            <a:r>
              <a:rPr lang="en-GB" sz="2300" dirty="0">
                <a:latin typeface="+mj-lt"/>
              </a:rPr>
              <a:t> </a:t>
            </a:r>
            <a:r>
              <a:rPr lang="en-GB" sz="2300" dirty="0" err="1">
                <a:latin typeface="+mj-lt"/>
              </a:rPr>
              <a:t>gọi</a:t>
            </a:r>
            <a:r>
              <a:rPr lang="en-GB" sz="2300" dirty="0">
                <a:latin typeface="+mj-lt"/>
              </a:rPr>
              <a:t> API </a:t>
            </a:r>
            <a:r>
              <a:rPr lang="en-GB" sz="2300" dirty="0" err="1">
                <a:latin typeface="+mj-lt"/>
              </a:rPr>
              <a:t>bên</a:t>
            </a:r>
            <a:r>
              <a:rPr lang="en-GB" sz="2300" dirty="0">
                <a:latin typeface="+mj-lt"/>
              </a:rPr>
              <a:t> </a:t>
            </a:r>
            <a:r>
              <a:rPr lang="en-GB" sz="2300" dirty="0" err="1">
                <a:latin typeface="+mj-lt"/>
              </a:rPr>
              <a:t>ngoài</a:t>
            </a:r>
            <a:r>
              <a:rPr lang="en-GB" sz="2300" dirty="0">
                <a:latin typeface="+mj-lt"/>
              </a:rPr>
              <a:t>.</a:t>
            </a:r>
          </a:p>
          <a:p>
            <a:pPr algn="just"/>
            <a:endParaRPr lang="en-GB" sz="2300" dirty="0">
              <a:latin typeface="+mj-lt"/>
            </a:endParaRPr>
          </a:p>
          <a:p>
            <a:pPr algn="just"/>
            <a:r>
              <a:rPr lang="en-GB" sz="2300" dirty="0">
                <a:solidFill>
                  <a:srgbClr val="C00000"/>
                </a:solidFill>
                <a:latin typeface="+mj-lt"/>
              </a:rPr>
              <a:t>C) </a:t>
            </a:r>
            <a:r>
              <a:rPr lang="en-GB" sz="2300" dirty="0" err="1">
                <a:solidFill>
                  <a:srgbClr val="C00000"/>
                </a:solidFill>
                <a:latin typeface="+mj-lt"/>
              </a:rPr>
              <a:t>Chứa</a:t>
            </a:r>
            <a:r>
              <a:rPr lang="en-GB" sz="2300" dirty="0">
                <a:solidFill>
                  <a:srgbClr val="C00000"/>
                </a:solidFill>
                <a:latin typeface="+mj-lt"/>
              </a:rPr>
              <a:t> </a:t>
            </a:r>
            <a:r>
              <a:rPr lang="en-GB" sz="2300" dirty="0" err="1">
                <a:solidFill>
                  <a:srgbClr val="C00000"/>
                </a:solidFill>
                <a:latin typeface="+mj-lt"/>
              </a:rPr>
              <a:t>mã</a:t>
            </a:r>
            <a:r>
              <a:rPr lang="en-GB" sz="2300" dirty="0">
                <a:solidFill>
                  <a:srgbClr val="C00000"/>
                </a:solidFill>
                <a:latin typeface="+mj-lt"/>
              </a:rPr>
              <a:t> </a:t>
            </a:r>
            <a:r>
              <a:rPr lang="en-GB" sz="2300" dirty="0" err="1">
                <a:solidFill>
                  <a:srgbClr val="C00000"/>
                </a:solidFill>
                <a:latin typeface="+mj-lt"/>
              </a:rPr>
              <a:t>chạy</a:t>
            </a:r>
            <a:r>
              <a:rPr lang="en-GB" sz="2300" dirty="0">
                <a:solidFill>
                  <a:srgbClr val="C00000"/>
                </a:solidFill>
                <a:latin typeface="+mj-lt"/>
              </a:rPr>
              <a:t> </a:t>
            </a:r>
            <a:r>
              <a:rPr lang="en-GB" sz="2300" dirty="0" err="1">
                <a:solidFill>
                  <a:srgbClr val="C00000"/>
                </a:solidFill>
                <a:latin typeface="+mj-lt"/>
              </a:rPr>
              <a:t>liên</a:t>
            </a:r>
            <a:r>
              <a:rPr lang="en-GB" sz="2300" dirty="0">
                <a:solidFill>
                  <a:srgbClr val="C00000"/>
                </a:solidFill>
                <a:latin typeface="+mj-lt"/>
              </a:rPr>
              <a:t> </a:t>
            </a:r>
            <a:r>
              <a:rPr lang="en-GB" sz="2300" dirty="0" err="1">
                <a:solidFill>
                  <a:srgbClr val="C00000"/>
                </a:solidFill>
                <a:latin typeface="+mj-lt"/>
              </a:rPr>
              <a:t>tục</a:t>
            </a:r>
            <a:r>
              <a:rPr lang="en-GB" sz="2300" dirty="0">
                <a:solidFill>
                  <a:srgbClr val="C00000"/>
                </a:solidFill>
                <a:latin typeface="+mj-lt"/>
              </a:rPr>
              <a:t>, </a:t>
            </a:r>
            <a:r>
              <a:rPr lang="en-GB" sz="2300" dirty="0" err="1">
                <a:solidFill>
                  <a:srgbClr val="C00000"/>
                </a:solidFill>
                <a:latin typeface="+mj-lt"/>
              </a:rPr>
              <a:t>cho</a:t>
            </a:r>
            <a:r>
              <a:rPr lang="en-GB" sz="2300" dirty="0">
                <a:solidFill>
                  <a:srgbClr val="C00000"/>
                </a:solidFill>
                <a:latin typeface="+mj-lt"/>
              </a:rPr>
              <a:t> </a:t>
            </a:r>
            <a:r>
              <a:rPr lang="en-GB" sz="2300" dirty="0" err="1">
                <a:solidFill>
                  <a:srgbClr val="C00000"/>
                </a:solidFill>
                <a:latin typeface="+mj-lt"/>
              </a:rPr>
              <a:t>phép</a:t>
            </a:r>
            <a:r>
              <a:rPr lang="en-GB" sz="2300" dirty="0">
                <a:solidFill>
                  <a:srgbClr val="C00000"/>
                </a:solidFill>
                <a:latin typeface="+mj-lt"/>
              </a:rPr>
              <a:t> </a:t>
            </a:r>
            <a:r>
              <a:rPr lang="en-GB" sz="2300" dirty="0" err="1">
                <a:solidFill>
                  <a:srgbClr val="C00000"/>
                </a:solidFill>
                <a:latin typeface="+mj-lt"/>
              </a:rPr>
              <a:t>tạo</a:t>
            </a:r>
            <a:r>
              <a:rPr lang="en-GB" sz="2300" dirty="0">
                <a:solidFill>
                  <a:srgbClr val="C00000"/>
                </a:solidFill>
                <a:latin typeface="+mj-lt"/>
              </a:rPr>
              <a:t> </a:t>
            </a:r>
            <a:r>
              <a:rPr lang="en-GB" sz="2300" dirty="0" err="1">
                <a:solidFill>
                  <a:srgbClr val="C00000"/>
                </a:solidFill>
                <a:latin typeface="+mj-lt"/>
              </a:rPr>
              <a:t>hoạt</a:t>
            </a:r>
            <a:r>
              <a:rPr lang="en-GB" sz="2300" dirty="0">
                <a:solidFill>
                  <a:srgbClr val="C00000"/>
                </a:solidFill>
                <a:latin typeface="+mj-lt"/>
              </a:rPr>
              <a:t> </a:t>
            </a:r>
            <a:r>
              <a:rPr lang="en-GB" sz="2300" dirty="0" err="1">
                <a:solidFill>
                  <a:srgbClr val="C00000"/>
                </a:solidFill>
                <a:latin typeface="+mj-lt"/>
              </a:rPr>
              <a:t>ảnh</a:t>
            </a:r>
            <a:r>
              <a:rPr lang="en-GB" sz="2300" dirty="0">
                <a:solidFill>
                  <a:srgbClr val="C00000"/>
                </a:solidFill>
                <a:latin typeface="+mj-lt"/>
              </a:rPr>
              <a:t>.</a:t>
            </a:r>
          </a:p>
          <a:p>
            <a:pPr algn="just"/>
            <a:endParaRPr lang="en-GB" sz="2300" dirty="0">
              <a:latin typeface="+mj-lt"/>
            </a:endParaRPr>
          </a:p>
          <a:p>
            <a:pPr algn="just"/>
            <a:r>
              <a:rPr lang="en-GB" sz="2300" dirty="0">
                <a:latin typeface="+mj-lt"/>
              </a:rPr>
              <a:t>D) </a:t>
            </a:r>
            <a:r>
              <a:rPr lang="en-GB" sz="2300" dirty="0" err="1">
                <a:latin typeface="+mj-lt"/>
              </a:rPr>
              <a:t>Chỉ</a:t>
            </a:r>
            <a:r>
              <a:rPr lang="en-GB" sz="2300" dirty="0">
                <a:latin typeface="+mj-lt"/>
              </a:rPr>
              <a:t> </a:t>
            </a:r>
            <a:r>
              <a:rPr lang="en-GB" sz="2300" dirty="0" err="1">
                <a:latin typeface="+mj-lt"/>
              </a:rPr>
              <a:t>được</a:t>
            </a:r>
            <a:r>
              <a:rPr lang="en-GB" sz="2300" dirty="0">
                <a:latin typeface="+mj-lt"/>
              </a:rPr>
              <a:t> </a:t>
            </a:r>
            <a:r>
              <a:rPr lang="en-GB" sz="2300" dirty="0" err="1">
                <a:latin typeface="+mj-lt"/>
              </a:rPr>
              <a:t>sử</a:t>
            </a:r>
            <a:r>
              <a:rPr lang="en-GB" sz="2300" dirty="0">
                <a:latin typeface="+mj-lt"/>
              </a:rPr>
              <a:t> </a:t>
            </a:r>
            <a:r>
              <a:rPr lang="en-GB" sz="2300" dirty="0" err="1">
                <a:latin typeface="+mj-lt"/>
              </a:rPr>
              <a:t>dụng</a:t>
            </a:r>
            <a:r>
              <a:rPr lang="en-GB" sz="2300" dirty="0">
                <a:latin typeface="+mj-lt"/>
              </a:rPr>
              <a:t> </a:t>
            </a:r>
            <a:r>
              <a:rPr lang="en-GB" sz="2300" dirty="0" err="1">
                <a:latin typeface="+mj-lt"/>
              </a:rPr>
              <a:t>để</a:t>
            </a:r>
            <a:r>
              <a:rPr lang="en-GB" sz="2300" dirty="0">
                <a:latin typeface="+mj-lt"/>
              </a:rPr>
              <a:t> </a:t>
            </a:r>
            <a:r>
              <a:rPr lang="en-GB" sz="2300" dirty="0" err="1">
                <a:latin typeface="+mj-lt"/>
              </a:rPr>
              <a:t>thêm</a:t>
            </a:r>
            <a:r>
              <a:rPr lang="en-GB" sz="2300" dirty="0">
                <a:latin typeface="+mj-lt"/>
              </a:rPr>
              <a:t> </a:t>
            </a:r>
            <a:r>
              <a:rPr lang="en-GB" sz="2300" dirty="0" err="1">
                <a:latin typeface="+mj-lt"/>
              </a:rPr>
              <a:t>hình</a:t>
            </a:r>
            <a:r>
              <a:rPr lang="en-GB" sz="2300" dirty="0">
                <a:latin typeface="+mj-lt"/>
              </a:rPr>
              <a:t> </a:t>
            </a:r>
            <a:r>
              <a:rPr lang="en-GB" sz="2300" dirty="0" err="1">
                <a:latin typeface="+mj-lt"/>
              </a:rPr>
              <a:t>ảnh</a:t>
            </a:r>
            <a:r>
              <a:rPr lang="en-GB" sz="2300" dirty="0">
                <a:latin typeface="+mj-lt"/>
              </a:rPr>
              <a:t> </a:t>
            </a:r>
            <a:r>
              <a:rPr lang="en-GB" sz="2300" dirty="0" err="1">
                <a:latin typeface="+mj-lt"/>
              </a:rPr>
              <a:t>và</a:t>
            </a:r>
            <a:r>
              <a:rPr lang="en-GB" sz="2300" dirty="0">
                <a:latin typeface="+mj-lt"/>
              </a:rPr>
              <a:t> </a:t>
            </a:r>
            <a:r>
              <a:rPr lang="en-GB" sz="2300" dirty="0" err="1">
                <a:latin typeface="+mj-lt"/>
              </a:rPr>
              <a:t>hình</a:t>
            </a:r>
            <a:r>
              <a:rPr lang="en-GB" sz="2300" dirty="0">
                <a:latin typeface="+mj-lt"/>
              </a:rPr>
              <a:t> </a:t>
            </a:r>
            <a:r>
              <a:rPr lang="en-GB" sz="2300" dirty="0" err="1">
                <a:latin typeface="+mj-lt"/>
              </a:rPr>
              <a:t>dạng</a:t>
            </a:r>
            <a:r>
              <a:rPr lang="en-GB" sz="2300" dirty="0">
                <a:latin typeface="+mj-lt"/>
              </a:rPr>
              <a:t> </a:t>
            </a:r>
            <a:r>
              <a:rPr lang="en-GB" sz="2300" dirty="0" err="1">
                <a:latin typeface="+mj-lt"/>
              </a:rPr>
              <a:t>vào</a:t>
            </a:r>
            <a:r>
              <a:rPr lang="en-GB" sz="2300" dirty="0">
                <a:latin typeface="+mj-lt"/>
              </a:rPr>
              <a:t> canvas 1 </a:t>
            </a:r>
            <a:r>
              <a:rPr lang="en-GB" sz="2300" dirty="0" err="1">
                <a:latin typeface="+mj-lt"/>
              </a:rPr>
              <a:t>lần</a:t>
            </a:r>
            <a:r>
              <a:rPr lang="en-GB" sz="2300" dirty="0">
                <a:latin typeface="+mj-lt"/>
              </a:rPr>
              <a:t>.</a:t>
            </a:r>
          </a:p>
        </p:txBody>
      </p:sp>
    </p:spTree>
    <p:extLst>
      <p:ext uri="{BB962C8B-B14F-4D97-AF65-F5344CB8AC3E}">
        <p14:creationId xmlns:p14="http://schemas.microsoft.com/office/powerpoint/2010/main" val="29100654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F00C6D8-04E9-B075-99BF-EE82D9C39C72}"/>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32</a:t>
            </a:fld>
            <a:endParaRPr lang="en-US" sz="2300" b="1">
              <a:latin typeface="+mj-lt"/>
            </a:endParaRPr>
          </a:p>
        </p:txBody>
      </p:sp>
      <p:sp>
        <p:nvSpPr>
          <p:cNvPr id="3" name="TextBox 2">
            <a:extLst>
              <a:ext uri="{FF2B5EF4-FFF2-40B4-BE49-F238E27FC236}">
                <a16:creationId xmlns:a16="http://schemas.microsoft.com/office/drawing/2014/main" id="{43C13F08-6E31-1A0D-2EE8-0A7F188BACA4}"/>
              </a:ext>
            </a:extLst>
          </p:cNvPr>
          <p:cNvSpPr txBox="1"/>
          <p:nvPr/>
        </p:nvSpPr>
        <p:spPr>
          <a:xfrm>
            <a:off x="1671675" y="1259175"/>
            <a:ext cx="8848651" cy="4339650"/>
          </a:xfrm>
          <a:prstGeom prst="rect">
            <a:avLst/>
          </a:prstGeom>
          <a:noFill/>
        </p:spPr>
        <p:txBody>
          <a:bodyPr wrap="square">
            <a:spAutoFit/>
          </a:bodyPr>
          <a:lstStyle/>
          <a:p>
            <a:pPr algn="just"/>
            <a:r>
              <a:rPr lang="en-GB" sz="2300" b="1" dirty="0">
                <a:latin typeface="+mj-lt"/>
              </a:rPr>
              <a:t>Quiz 04: </a:t>
            </a:r>
            <a:r>
              <a:rPr lang="en-GB" sz="2300" b="1" dirty="0" err="1">
                <a:latin typeface="+mj-lt"/>
              </a:rPr>
              <a:t>Câu</a:t>
            </a:r>
            <a:r>
              <a:rPr lang="en-GB" sz="2300" b="1" dirty="0">
                <a:latin typeface="+mj-lt"/>
              </a:rPr>
              <a:t> </a:t>
            </a:r>
            <a:r>
              <a:rPr lang="en-GB" sz="2300" b="1" dirty="0" err="1">
                <a:latin typeface="+mj-lt"/>
              </a:rPr>
              <a:t>nào</a:t>
            </a:r>
            <a:r>
              <a:rPr lang="en-GB" sz="2300" b="1" dirty="0">
                <a:latin typeface="+mj-lt"/>
              </a:rPr>
              <a:t> </a:t>
            </a:r>
            <a:r>
              <a:rPr lang="en-GB" sz="2300" b="1" dirty="0" err="1">
                <a:latin typeface="+mj-lt"/>
              </a:rPr>
              <a:t>mô</a:t>
            </a:r>
            <a:r>
              <a:rPr lang="en-GB" sz="2300" b="1" dirty="0">
                <a:latin typeface="+mj-lt"/>
              </a:rPr>
              <a:t> </a:t>
            </a:r>
            <a:r>
              <a:rPr lang="en-GB" sz="2300" b="1" dirty="0" err="1">
                <a:latin typeface="+mj-lt"/>
              </a:rPr>
              <a:t>tả</a:t>
            </a:r>
            <a:r>
              <a:rPr lang="en-GB" sz="2300" b="1" dirty="0">
                <a:latin typeface="+mj-lt"/>
              </a:rPr>
              <a:t> </a:t>
            </a:r>
            <a:r>
              <a:rPr lang="en-GB" sz="2300" b="1" dirty="0" err="1">
                <a:latin typeface="+mj-lt"/>
              </a:rPr>
              <a:t>đúng</a:t>
            </a:r>
            <a:r>
              <a:rPr lang="en-GB" sz="2300" b="1" dirty="0">
                <a:latin typeface="+mj-lt"/>
              </a:rPr>
              <a:t> </a:t>
            </a:r>
            <a:r>
              <a:rPr lang="en-GB" sz="2300" b="1" dirty="0" err="1">
                <a:latin typeface="+mj-lt"/>
              </a:rPr>
              <a:t>nhất</a:t>
            </a:r>
            <a:r>
              <a:rPr lang="en-GB" sz="2300" b="1" dirty="0">
                <a:latin typeface="+mj-lt"/>
              </a:rPr>
              <a:t> </a:t>
            </a:r>
            <a:r>
              <a:rPr lang="en-GB" sz="2300" b="1" dirty="0" err="1">
                <a:latin typeface="+mj-lt"/>
              </a:rPr>
              <a:t>bản</a:t>
            </a:r>
            <a:r>
              <a:rPr lang="en-GB" sz="2300" b="1" dirty="0">
                <a:latin typeface="+mj-lt"/>
              </a:rPr>
              <a:t> </a:t>
            </a:r>
            <a:r>
              <a:rPr lang="en-GB" sz="2300" b="1" dirty="0" err="1">
                <a:latin typeface="+mj-lt"/>
              </a:rPr>
              <a:t>chất</a:t>
            </a:r>
            <a:r>
              <a:rPr lang="en-GB" sz="2300" b="1" dirty="0">
                <a:latin typeface="+mj-lt"/>
              </a:rPr>
              <a:t> </a:t>
            </a:r>
            <a:r>
              <a:rPr lang="en-GB" sz="2300" b="1" dirty="0" err="1">
                <a:latin typeface="+mj-lt"/>
              </a:rPr>
              <a:t>mã</a:t>
            </a:r>
            <a:r>
              <a:rPr lang="en-GB" sz="2300" b="1" dirty="0">
                <a:latin typeface="+mj-lt"/>
              </a:rPr>
              <a:t> </a:t>
            </a:r>
            <a:r>
              <a:rPr lang="en-GB" sz="2300" b="1" dirty="0" err="1">
                <a:latin typeface="+mj-lt"/>
              </a:rPr>
              <a:t>nguồn</a:t>
            </a:r>
            <a:r>
              <a:rPr lang="en-GB" sz="2300" b="1" dirty="0">
                <a:latin typeface="+mj-lt"/>
              </a:rPr>
              <a:t> </a:t>
            </a:r>
            <a:r>
              <a:rPr lang="en-GB" sz="2300" b="1" dirty="0" err="1">
                <a:latin typeface="+mj-lt"/>
              </a:rPr>
              <a:t>mở</a:t>
            </a:r>
            <a:r>
              <a:rPr lang="en-GB" sz="2300" b="1" dirty="0">
                <a:latin typeface="+mj-lt"/>
              </a:rPr>
              <a:t> </a:t>
            </a:r>
            <a:r>
              <a:rPr lang="en-GB" sz="2300" b="1" dirty="0" err="1">
                <a:latin typeface="+mj-lt"/>
              </a:rPr>
              <a:t>của</a:t>
            </a:r>
            <a:r>
              <a:rPr lang="en-GB" sz="2300" b="1" dirty="0">
                <a:latin typeface="+mj-lt"/>
              </a:rPr>
              <a:t> p5.js ?</a:t>
            </a:r>
          </a:p>
          <a:p>
            <a:pPr algn="just"/>
            <a:endParaRPr lang="en-GB" sz="2300" dirty="0">
              <a:latin typeface="+mj-lt"/>
            </a:endParaRPr>
          </a:p>
          <a:p>
            <a:pPr algn="just"/>
            <a:r>
              <a:rPr lang="en-GB" sz="2300" dirty="0">
                <a:latin typeface="+mj-lt"/>
              </a:rPr>
              <a:t>A) p5.js </a:t>
            </a:r>
            <a:r>
              <a:rPr lang="en-GB" sz="2300" dirty="0" err="1">
                <a:latin typeface="+mj-lt"/>
              </a:rPr>
              <a:t>miễn</a:t>
            </a:r>
            <a:r>
              <a:rPr lang="en-GB" sz="2300" dirty="0">
                <a:latin typeface="+mj-lt"/>
              </a:rPr>
              <a:t> </a:t>
            </a:r>
            <a:r>
              <a:rPr lang="en-GB" sz="2300" dirty="0" err="1">
                <a:latin typeface="+mj-lt"/>
              </a:rPr>
              <a:t>phí</a:t>
            </a:r>
            <a:r>
              <a:rPr lang="en-GB" sz="2300" dirty="0">
                <a:latin typeface="+mj-lt"/>
              </a:rPr>
              <a:t> </a:t>
            </a:r>
            <a:r>
              <a:rPr lang="en-GB" sz="2300" dirty="0" err="1">
                <a:latin typeface="+mj-lt"/>
              </a:rPr>
              <a:t>sử</a:t>
            </a:r>
            <a:r>
              <a:rPr lang="en-GB" sz="2300" dirty="0">
                <a:latin typeface="+mj-lt"/>
              </a:rPr>
              <a:t> </a:t>
            </a:r>
            <a:r>
              <a:rPr lang="en-GB" sz="2300" dirty="0" err="1">
                <a:latin typeface="+mj-lt"/>
              </a:rPr>
              <a:t>dụng</a:t>
            </a:r>
            <a:r>
              <a:rPr lang="en-GB" sz="2300" dirty="0">
                <a:latin typeface="+mj-lt"/>
              </a:rPr>
              <a:t> </a:t>
            </a:r>
            <a:r>
              <a:rPr lang="en-GB" sz="2300" dirty="0" err="1">
                <a:latin typeface="+mj-lt"/>
              </a:rPr>
              <a:t>nhưng</a:t>
            </a:r>
            <a:r>
              <a:rPr lang="en-GB" sz="2300" dirty="0">
                <a:latin typeface="+mj-lt"/>
              </a:rPr>
              <a:t> </a:t>
            </a:r>
            <a:r>
              <a:rPr lang="en-GB" sz="2300" dirty="0" err="1">
                <a:latin typeface="+mj-lt"/>
              </a:rPr>
              <a:t>không</a:t>
            </a:r>
            <a:r>
              <a:rPr lang="en-GB" sz="2300" dirty="0">
                <a:latin typeface="+mj-lt"/>
              </a:rPr>
              <a:t> </a:t>
            </a:r>
            <a:r>
              <a:rPr lang="en-GB" sz="2300" dirty="0" err="1">
                <a:latin typeface="+mj-lt"/>
              </a:rPr>
              <a:t>thể</a:t>
            </a:r>
            <a:r>
              <a:rPr lang="en-GB" sz="2300" dirty="0">
                <a:latin typeface="+mj-lt"/>
              </a:rPr>
              <a:t> </a:t>
            </a:r>
            <a:r>
              <a:rPr lang="en-GB" sz="2300" dirty="0" err="1">
                <a:latin typeface="+mj-lt"/>
              </a:rPr>
              <a:t>sửa</a:t>
            </a:r>
            <a:r>
              <a:rPr lang="en-GB" sz="2300" dirty="0">
                <a:latin typeface="+mj-lt"/>
              </a:rPr>
              <a:t> </a:t>
            </a:r>
            <a:r>
              <a:rPr lang="en-GB" sz="2300" dirty="0" err="1">
                <a:latin typeface="+mj-lt"/>
              </a:rPr>
              <a:t>đổi</a:t>
            </a:r>
            <a:r>
              <a:rPr lang="en-GB" sz="2300" dirty="0">
                <a:latin typeface="+mj-lt"/>
              </a:rPr>
              <a:t> </a:t>
            </a:r>
            <a:r>
              <a:rPr lang="en-GB" sz="2300" dirty="0" err="1">
                <a:latin typeface="+mj-lt"/>
              </a:rPr>
              <a:t>bởi</a:t>
            </a:r>
            <a:r>
              <a:rPr lang="en-GB" sz="2300" dirty="0">
                <a:latin typeface="+mj-lt"/>
              </a:rPr>
              <a:t> </a:t>
            </a:r>
            <a:r>
              <a:rPr lang="en-GB" sz="2300" dirty="0" err="1">
                <a:latin typeface="+mj-lt"/>
              </a:rPr>
              <a:t>bất</a:t>
            </a:r>
            <a:r>
              <a:rPr lang="en-GB" sz="2300" dirty="0">
                <a:latin typeface="+mj-lt"/>
              </a:rPr>
              <a:t> </a:t>
            </a:r>
            <a:r>
              <a:rPr lang="en-GB" sz="2300" dirty="0" err="1">
                <a:latin typeface="+mj-lt"/>
              </a:rPr>
              <a:t>cứ</a:t>
            </a:r>
            <a:r>
              <a:rPr lang="en-GB" sz="2300" dirty="0">
                <a:latin typeface="+mj-lt"/>
              </a:rPr>
              <a:t> ai.</a:t>
            </a:r>
          </a:p>
          <a:p>
            <a:pPr algn="just"/>
            <a:endParaRPr lang="en-GB" sz="2300" dirty="0">
              <a:latin typeface="+mj-lt"/>
            </a:endParaRPr>
          </a:p>
          <a:p>
            <a:pPr algn="just"/>
            <a:r>
              <a:rPr lang="en-GB" sz="2300" dirty="0">
                <a:latin typeface="+mj-lt"/>
              </a:rPr>
              <a:t>B) p5.js </a:t>
            </a:r>
            <a:r>
              <a:rPr lang="en-GB" sz="2300" dirty="0" err="1">
                <a:latin typeface="+mj-lt"/>
              </a:rPr>
              <a:t>là</a:t>
            </a:r>
            <a:r>
              <a:rPr lang="en-GB" sz="2300" dirty="0">
                <a:latin typeface="+mj-lt"/>
              </a:rPr>
              <a:t> </a:t>
            </a:r>
            <a:r>
              <a:rPr lang="en-GB" sz="2300" dirty="0" err="1">
                <a:latin typeface="+mj-lt"/>
              </a:rPr>
              <a:t>mã</a:t>
            </a:r>
            <a:r>
              <a:rPr lang="en-GB" sz="2300" dirty="0">
                <a:latin typeface="+mj-lt"/>
              </a:rPr>
              <a:t> </a:t>
            </a:r>
            <a:r>
              <a:rPr lang="en-GB" sz="2300" dirty="0" err="1">
                <a:latin typeface="+mj-lt"/>
              </a:rPr>
              <a:t>nguồn</a:t>
            </a:r>
            <a:r>
              <a:rPr lang="en-GB" sz="2300" dirty="0">
                <a:latin typeface="+mj-lt"/>
              </a:rPr>
              <a:t> </a:t>
            </a:r>
            <a:r>
              <a:rPr lang="en-GB" sz="2300" dirty="0" err="1">
                <a:latin typeface="+mj-lt"/>
              </a:rPr>
              <a:t>mở</a:t>
            </a:r>
            <a:r>
              <a:rPr lang="en-GB" sz="2300" dirty="0">
                <a:latin typeface="+mj-lt"/>
              </a:rPr>
              <a:t>, </a:t>
            </a:r>
            <a:r>
              <a:rPr lang="en-GB" sz="2300" dirty="0" err="1">
                <a:latin typeface="+mj-lt"/>
              </a:rPr>
              <a:t>cho</a:t>
            </a:r>
            <a:r>
              <a:rPr lang="en-GB" sz="2300" dirty="0">
                <a:latin typeface="+mj-lt"/>
              </a:rPr>
              <a:t> </a:t>
            </a:r>
            <a:r>
              <a:rPr lang="en-GB" sz="2300" dirty="0" err="1">
                <a:latin typeface="+mj-lt"/>
              </a:rPr>
              <a:t>phép</a:t>
            </a:r>
            <a:r>
              <a:rPr lang="en-GB" sz="2300" dirty="0">
                <a:latin typeface="+mj-lt"/>
              </a:rPr>
              <a:t> </a:t>
            </a:r>
            <a:r>
              <a:rPr lang="en-GB" sz="2300" dirty="0" err="1">
                <a:latin typeface="+mj-lt"/>
              </a:rPr>
              <a:t>bất</a:t>
            </a:r>
            <a:r>
              <a:rPr lang="en-GB" sz="2300" dirty="0">
                <a:latin typeface="+mj-lt"/>
              </a:rPr>
              <a:t> </a:t>
            </a:r>
            <a:r>
              <a:rPr lang="en-GB" sz="2300" dirty="0" err="1">
                <a:latin typeface="+mj-lt"/>
              </a:rPr>
              <a:t>kỳ</a:t>
            </a:r>
            <a:r>
              <a:rPr lang="en-GB" sz="2300" dirty="0">
                <a:latin typeface="+mj-lt"/>
              </a:rPr>
              <a:t> ai </a:t>
            </a:r>
            <a:r>
              <a:rPr lang="en-GB" sz="2300" dirty="0" err="1">
                <a:latin typeface="+mj-lt"/>
              </a:rPr>
              <a:t>xem</a:t>
            </a:r>
            <a:r>
              <a:rPr lang="en-GB" sz="2300" dirty="0">
                <a:latin typeface="+mj-lt"/>
              </a:rPr>
              <a:t>, </a:t>
            </a:r>
            <a:r>
              <a:rPr lang="en-GB" sz="2300" dirty="0" err="1">
                <a:latin typeface="+mj-lt"/>
              </a:rPr>
              <a:t>sửa</a:t>
            </a:r>
            <a:r>
              <a:rPr lang="en-GB" sz="2300" dirty="0">
                <a:latin typeface="+mj-lt"/>
              </a:rPr>
              <a:t>, </a:t>
            </a:r>
            <a:r>
              <a:rPr lang="en-GB" sz="2300" dirty="0" err="1">
                <a:latin typeface="+mj-lt"/>
              </a:rPr>
              <a:t>và</a:t>
            </a:r>
            <a:r>
              <a:rPr lang="en-GB" sz="2300" dirty="0">
                <a:latin typeface="+mj-lt"/>
              </a:rPr>
              <a:t> </a:t>
            </a:r>
            <a:r>
              <a:rPr lang="en-GB" sz="2300" dirty="0" err="1">
                <a:latin typeface="+mj-lt"/>
              </a:rPr>
              <a:t>đóng</a:t>
            </a:r>
            <a:r>
              <a:rPr lang="en-GB" sz="2300" dirty="0">
                <a:latin typeface="+mj-lt"/>
              </a:rPr>
              <a:t> </a:t>
            </a:r>
            <a:r>
              <a:rPr lang="en-GB" sz="2300" dirty="0" err="1">
                <a:latin typeface="+mj-lt"/>
              </a:rPr>
              <a:t>góp</a:t>
            </a:r>
            <a:r>
              <a:rPr lang="en-GB" sz="2300" dirty="0">
                <a:latin typeface="+mj-lt"/>
              </a:rPr>
              <a:t> </a:t>
            </a:r>
            <a:r>
              <a:rPr lang="en-GB" sz="2300" dirty="0" err="1">
                <a:latin typeface="+mj-lt"/>
              </a:rPr>
              <a:t>vào</a:t>
            </a:r>
            <a:r>
              <a:rPr lang="en-GB" sz="2300" dirty="0">
                <a:latin typeface="+mj-lt"/>
              </a:rPr>
              <a:t> </a:t>
            </a:r>
            <a:r>
              <a:rPr lang="en-GB" sz="2300" dirty="0" err="1">
                <a:latin typeface="+mj-lt"/>
              </a:rPr>
              <a:t>mã</a:t>
            </a:r>
            <a:r>
              <a:rPr lang="en-GB" sz="2300" dirty="0">
                <a:latin typeface="+mj-lt"/>
              </a:rPr>
              <a:t> </a:t>
            </a:r>
            <a:r>
              <a:rPr lang="en-GB" sz="2300" dirty="0" err="1">
                <a:latin typeface="+mj-lt"/>
              </a:rPr>
              <a:t>nguồn</a:t>
            </a:r>
            <a:r>
              <a:rPr lang="en-GB" sz="2300" dirty="0">
                <a:latin typeface="+mj-lt"/>
              </a:rPr>
              <a:t>.</a:t>
            </a:r>
          </a:p>
          <a:p>
            <a:pPr algn="just"/>
            <a:endParaRPr lang="en-GB" sz="2300" dirty="0">
              <a:latin typeface="+mj-lt"/>
            </a:endParaRPr>
          </a:p>
          <a:p>
            <a:pPr algn="just"/>
            <a:r>
              <a:rPr lang="en-GB" sz="2300" dirty="0">
                <a:latin typeface="+mj-lt"/>
              </a:rPr>
              <a:t>C) p5.js </a:t>
            </a:r>
            <a:r>
              <a:rPr lang="en-GB" sz="2300" dirty="0" err="1">
                <a:latin typeface="+mj-lt"/>
              </a:rPr>
              <a:t>yêu</a:t>
            </a:r>
            <a:r>
              <a:rPr lang="en-GB" sz="2300" dirty="0">
                <a:latin typeface="+mj-lt"/>
              </a:rPr>
              <a:t> </a:t>
            </a:r>
            <a:r>
              <a:rPr lang="en-GB" sz="2300" dirty="0" err="1">
                <a:latin typeface="+mj-lt"/>
              </a:rPr>
              <a:t>cầu</a:t>
            </a:r>
            <a:r>
              <a:rPr lang="en-GB" sz="2300" dirty="0">
                <a:latin typeface="+mj-lt"/>
              </a:rPr>
              <a:t> </a:t>
            </a:r>
            <a:r>
              <a:rPr lang="en-GB" sz="2300" dirty="0" err="1">
                <a:latin typeface="+mj-lt"/>
              </a:rPr>
              <a:t>phải</a:t>
            </a:r>
            <a:r>
              <a:rPr lang="en-GB" sz="2300" dirty="0">
                <a:latin typeface="+mj-lt"/>
              </a:rPr>
              <a:t> </a:t>
            </a:r>
            <a:r>
              <a:rPr lang="en-GB" sz="2300" dirty="0" err="1">
                <a:latin typeface="+mj-lt"/>
              </a:rPr>
              <a:t>có</a:t>
            </a:r>
            <a:r>
              <a:rPr lang="en-GB" sz="2300" dirty="0">
                <a:latin typeface="+mj-lt"/>
              </a:rPr>
              <a:t> </a:t>
            </a:r>
            <a:r>
              <a:rPr lang="en-GB" sz="2300" dirty="0" err="1">
                <a:latin typeface="+mj-lt"/>
              </a:rPr>
              <a:t>giấy</a:t>
            </a:r>
            <a:r>
              <a:rPr lang="en-GB" sz="2300" dirty="0">
                <a:latin typeface="+mj-lt"/>
              </a:rPr>
              <a:t> </a:t>
            </a:r>
            <a:r>
              <a:rPr lang="en-GB" sz="2300" dirty="0" err="1">
                <a:latin typeface="+mj-lt"/>
              </a:rPr>
              <a:t>phép</a:t>
            </a:r>
            <a:r>
              <a:rPr lang="en-GB" sz="2300" dirty="0">
                <a:latin typeface="+mj-lt"/>
              </a:rPr>
              <a:t> </a:t>
            </a:r>
            <a:r>
              <a:rPr lang="en-GB" sz="2300" dirty="0" err="1">
                <a:latin typeface="+mj-lt"/>
              </a:rPr>
              <a:t>trả</a:t>
            </a:r>
            <a:r>
              <a:rPr lang="en-GB" sz="2300" dirty="0">
                <a:latin typeface="+mj-lt"/>
              </a:rPr>
              <a:t> </a:t>
            </a:r>
            <a:r>
              <a:rPr lang="en-GB" sz="2300" dirty="0" err="1">
                <a:latin typeface="+mj-lt"/>
              </a:rPr>
              <a:t>phí</a:t>
            </a:r>
            <a:r>
              <a:rPr lang="en-GB" sz="2300" dirty="0">
                <a:latin typeface="+mj-lt"/>
              </a:rPr>
              <a:t> </a:t>
            </a:r>
            <a:r>
              <a:rPr lang="en-GB" sz="2300" dirty="0" err="1">
                <a:latin typeface="+mj-lt"/>
              </a:rPr>
              <a:t>để</a:t>
            </a:r>
            <a:r>
              <a:rPr lang="en-GB" sz="2300" dirty="0">
                <a:latin typeface="+mj-lt"/>
              </a:rPr>
              <a:t> </a:t>
            </a:r>
            <a:r>
              <a:rPr lang="en-GB" sz="2300" dirty="0" err="1">
                <a:latin typeface="+mj-lt"/>
              </a:rPr>
              <a:t>phục</a:t>
            </a:r>
            <a:r>
              <a:rPr lang="en-GB" sz="2300" dirty="0">
                <a:latin typeface="+mj-lt"/>
              </a:rPr>
              <a:t> </a:t>
            </a:r>
            <a:r>
              <a:rPr lang="en-GB" sz="2300" dirty="0" err="1">
                <a:latin typeface="+mj-lt"/>
              </a:rPr>
              <a:t>vụ</a:t>
            </a:r>
            <a:r>
              <a:rPr lang="en-GB" sz="2300" dirty="0">
                <a:latin typeface="+mj-lt"/>
              </a:rPr>
              <a:t> </a:t>
            </a:r>
            <a:r>
              <a:rPr lang="en-GB" sz="2300" dirty="0" err="1">
                <a:latin typeface="+mj-lt"/>
              </a:rPr>
              <a:t>mục</a:t>
            </a:r>
            <a:r>
              <a:rPr lang="en-GB" sz="2300" dirty="0">
                <a:latin typeface="+mj-lt"/>
              </a:rPr>
              <a:t> </a:t>
            </a:r>
            <a:r>
              <a:rPr lang="en-GB" sz="2300" dirty="0" err="1">
                <a:latin typeface="+mj-lt"/>
              </a:rPr>
              <a:t>đích</a:t>
            </a:r>
            <a:r>
              <a:rPr lang="en-GB" sz="2300" dirty="0">
                <a:latin typeface="+mj-lt"/>
              </a:rPr>
              <a:t> </a:t>
            </a:r>
            <a:r>
              <a:rPr lang="en-GB" sz="2300" dirty="0" err="1">
                <a:latin typeface="+mj-lt"/>
              </a:rPr>
              <a:t>thương</a:t>
            </a:r>
            <a:r>
              <a:rPr lang="en-GB" sz="2300" dirty="0">
                <a:latin typeface="+mj-lt"/>
              </a:rPr>
              <a:t> </a:t>
            </a:r>
            <a:r>
              <a:rPr lang="en-GB" sz="2300" dirty="0" err="1">
                <a:latin typeface="+mj-lt"/>
              </a:rPr>
              <a:t>mại</a:t>
            </a:r>
            <a:r>
              <a:rPr lang="en-GB" sz="2300" dirty="0">
                <a:latin typeface="+mj-lt"/>
              </a:rPr>
              <a:t>.</a:t>
            </a:r>
          </a:p>
          <a:p>
            <a:pPr algn="just"/>
            <a:endParaRPr lang="en-GB" sz="2300" dirty="0">
              <a:latin typeface="+mj-lt"/>
            </a:endParaRPr>
          </a:p>
          <a:p>
            <a:pPr algn="just"/>
            <a:r>
              <a:rPr lang="en-GB" sz="2300" dirty="0">
                <a:latin typeface="+mj-lt"/>
              </a:rPr>
              <a:t>D) p5.js </a:t>
            </a:r>
            <a:r>
              <a:rPr lang="en-GB" sz="2300" dirty="0" err="1">
                <a:latin typeface="+mj-lt"/>
              </a:rPr>
              <a:t>là</a:t>
            </a:r>
            <a:r>
              <a:rPr lang="en-GB" sz="2300" dirty="0">
                <a:latin typeface="+mj-lt"/>
              </a:rPr>
              <a:t> </a:t>
            </a:r>
            <a:r>
              <a:rPr lang="en-GB" sz="2300" dirty="0" err="1">
                <a:latin typeface="+mj-lt"/>
              </a:rPr>
              <a:t>mã</a:t>
            </a:r>
            <a:r>
              <a:rPr lang="en-GB" sz="2300" dirty="0">
                <a:latin typeface="+mj-lt"/>
              </a:rPr>
              <a:t> </a:t>
            </a:r>
            <a:r>
              <a:rPr lang="en-GB" sz="2300" dirty="0" err="1">
                <a:latin typeface="+mj-lt"/>
              </a:rPr>
              <a:t>nguồn</a:t>
            </a:r>
            <a:r>
              <a:rPr lang="en-GB" sz="2300" dirty="0">
                <a:latin typeface="+mj-lt"/>
              </a:rPr>
              <a:t> </a:t>
            </a:r>
            <a:r>
              <a:rPr lang="en-GB" sz="2300" dirty="0" err="1">
                <a:latin typeface="+mj-lt"/>
              </a:rPr>
              <a:t>mở</a:t>
            </a:r>
            <a:r>
              <a:rPr lang="en-GB" sz="2300" dirty="0">
                <a:latin typeface="+mj-lt"/>
              </a:rPr>
              <a:t>, </a:t>
            </a:r>
            <a:r>
              <a:rPr lang="en-GB" sz="2300" dirty="0" err="1">
                <a:latin typeface="+mj-lt"/>
              </a:rPr>
              <a:t>nhưng</a:t>
            </a:r>
            <a:r>
              <a:rPr lang="en-GB" sz="2300" dirty="0">
                <a:latin typeface="+mj-lt"/>
              </a:rPr>
              <a:t> </a:t>
            </a:r>
            <a:r>
              <a:rPr lang="en-GB" sz="2300" dirty="0" err="1">
                <a:latin typeface="+mj-lt"/>
              </a:rPr>
              <a:t>bị</a:t>
            </a:r>
            <a:r>
              <a:rPr lang="en-GB" sz="2300" dirty="0">
                <a:latin typeface="+mj-lt"/>
              </a:rPr>
              <a:t> </a:t>
            </a:r>
            <a:r>
              <a:rPr lang="en-GB" sz="2300" dirty="0" err="1">
                <a:latin typeface="+mj-lt"/>
              </a:rPr>
              <a:t>hạn</a:t>
            </a:r>
            <a:r>
              <a:rPr lang="en-GB" sz="2300" dirty="0">
                <a:latin typeface="+mj-lt"/>
              </a:rPr>
              <a:t> </a:t>
            </a:r>
            <a:r>
              <a:rPr lang="en-GB" sz="2300" dirty="0" err="1">
                <a:latin typeface="+mj-lt"/>
              </a:rPr>
              <a:t>chế</a:t>
            </a:r>
            <a:r>
              <a:rPr lang="en-GB" sz="2300" dirty="0">
                <a:latin typeface="+mj-lt"/>
              </a:rPr>
              <a:t> </a:t>
            </a:r>
            <a:r>
              <a:rPr lang="en-GB" sz="2300" dirty="0" err="1">
                <a:latin typeface="+mj-lt"/>
              </a:rPr>
              <a:t>sửa</a:t>
            </a:r>
            <a:r>
              <a:rPr lang="en-GB" sz="2300" dirty="0">
                <a:latin typeface="+mj-lt"/>
              </a:rPr>
              <a:t> </a:t>
            </a:r>
            <a:r>
              <a:rPr lang="en-GB" sz="2300" dirty="0" err="1">
                <a:latin typeface="+mj-lt"/>
              </a:rPr>
              <a:t>đổi</a:t>
            </a:r>
            <a:r>
              <a:rPr lang="en-GB" sz="2300" dirty="0">
                <a:latin typeface="+mj-lt"/>
              </a:rPr>
              <a:t> </a:t>
            </a:r>
            <a:r>
              <a:rPr lang="en-GB" sz="2300" dirty="0" err="1">
                <a:latin typeface="+mj-lt"/>
              </a:rPr>
              <a:t>đối</a:t>
            </a:r>
            <a:r>
              <a:rPr lang="en-GB" sz="2300" dirty="0">
                <a:latin typeface="+mj-lt"/>
              </a:rPr>
              <a:t> </a:t>
            </a:r>
            <a:r>
              <a:rPr lang="en-GB" sz="2300" dirty="0" err="1">
                <a:latin typeface="+mj-lt"/>
              </a:rPr>
              <a:t>với</a:t>
            </a:r>
            <a:r>
              <a:rPr lang="en-GB" sz="2300" dirty="0">
                <a:latin typeface="+mj-lt"/>
              </a:rPr>
              <a:t> </a:t>
            </a:r>
            <a:r>
              <a:rPr lang="en-GB" sz="2300" dirty="0" err="1">
                <a:latin typeface="+mj-lt"/>
              </a:rPr>
              <a:t>nhà</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ban </a:t>
            </a:r>
            <a:r>
              <a:rPr lang="en-GB" sz="2300" dirty="0" err="1">
                <a:latin typeface="+mj-lt"/>
              </a:rPr>
              <a:t>đầu</a:t>
            </a:r>
            <a:r>
              <a:rPr lang="en-GB" sz="2300" dirty="0">
                <a:latin typeface="+mj-lt"/>
              </a:rPr>
              <a:t>.</a:t>
            </a:r>
          </a:p>
        </p:txBody>
      </p:sp>
    </p:spTree>
    <p:extLst>
      <p:ext uri="{BB962C8B-B14F-4D97-AF65-F5344CB8AC3E}">
        <p14:creationId xmlns:p14="http://schemas.microsoft.com/office/powerpoint/2010/main" val="227891833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2F2399-3968-C0D6-4FA8-53264E32000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AA5437-AD22-E50D-67E5-73E24ED106BB}"/>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33</a:t>
            </a:fld>
            <a:endParaRPr lang="en-US" sz="2300" b="1">
              <a:latin typeface="+mj-lt"/>
            </a:endParaRPr>
          </a:p>
        </p:txBody>
      </p:sp>
      <p:sp>
        <p:nvSpPr>
          <p:cNvPr id="3" name="TextBox 2">
            <a:extLst>
              <a:ext uri="{FF2B5EF4-FFF2-40B4-BE49-F238E27FC236}">
                <a16:creationId xmlns:a16="http://schemas.microsoft.com/office/drawing/2014/main" id="{E2DAEE33-AEB1-684E-6681-835F99CC03A4}"/>
              </a:ext>
            </a:extLst>
          </p:cNvPr>
          <p:cNvSpPr txBox="1"/>
          <p:nvPr/>
        </p:nvSpPr>
        <p:spPr>
          <a:xfrm>
            <a:off x="1671675" y="1259175"/>
            <a:ext cx="8848651" cy="4339650"/>
          </a:xfrm>
          <a:prstGeom prst="rect">
            <a:avLst/>
          </a:prstGeom>
          <a:noFill/>
        </p:spPr>
        <p:txBody>
          <a:bodyPr wrap="square">
            <a:spAutoFit/>
          </a:bodyPr>
          <a:lstStyle/>
          <a:p>
            <a:pPr algn="just"/>
            <a:r>
              <a:rPr lang="en-GB" sz="2300" b="1" dirty="0">
                <a:latin typeface="+mj-lt"/>
              </a:rPr>
              <a:t>Quiz 04: </a:t>
            </a:r>
            <a:r>
              <a:rPr lang="en-GB" sz="2300" b="1" dirty="0" err="1">
                <a:latin typeface="+mj-lt"/>
              </a:rPr>
              <a:t>Câu</a:t>
            </a:r>
            <a:r>
              <a:rPr lang="en-GB" sz="2300" b="1" dirty="0">
                <a:latin typeface="+mj-lt"/>
              </a:rPr>
              <a:t> </a:t>
            </a:r>
            <a:r>
              <a:rPr lang="en-GB" sz="2300" b="1" dirty="0" err="1">
                <a:latin typeface="+mj-lt"/>
              </a:rPr>
              <a:t>nào</a:t>
            </a:r>
            <a:r>
              <a:rPr lang="en-GB" sz="2300" b="1" dirty="0">
                <a:latin typeface="+mj-lt"/>
              </a:rPr>
              <a:t> </a:t>
            </a:r>
            <a:r>
              <a:rPr lang="en-GB" sz="2300" b="1" dirty="0" err="1">
                <a:latin typeface="+mj-lt"/>
              </a:rPr>
              <a:t>mô</a:t>
            </a:r>
            <a:r>
              <a:rPr lang="en-GB" sz="2300" b="1" dirty="0">
                <a:latin typeface="+mj-lt"/>
              </a:rPr>
              <a:t> </a:t>
            </a:r>
            <a:r>
              <a:rPr lang="en-GB" sz="2300" b="1" dirty="0" err="1">
                <a:latin typeface="+mj-lt"/>
              </a:rPr>
              <a:t>tả</a:t>
            </a:r>
            <a:r>
              <a:rPr lang="en-GB" sz="2300" b="1" dirty="0">
                <a:latin typeface="+mj-lt"/>
              </a:rPr>
              <a:t> </a:t>
            </a:r>
            <a:r>
              <a:rPr lang="en-GB" sz="2300" b="1" dirty="0" err="1">
                <a:latin typeface="+mj-lt"/>
              </a:rPr>
              <a:t>đúng</a:t>
            </a:r>
            <a:r>
              <a:rPr lang="en-GB" sz="2300" b="1" dirty="0">
                <a:latin typeface="+mj-lt"/>
              </a:rPr>
              <a:t> </a:t>
            </a:r>
            <a:r>
              <a:rPr lang="en-GB" sz="2300" b="1" dirty="0" err="1">
                <a:latin typeface="+mj-lt"/>
              </a:rPr>
              <a:t>nhất</a:t>
            </a:r>
            <a:r>
              <a:rPr lang="en-GB" sz="2300" b="1" dirty="0">
                <a:latin typeface="+mj-lt"/>
              </a:rPr>
              <a:t> </a:t>
            </a:r>
            <a:r>
              <a:rPr lang="en-GB" sz="2300" b="1" dirty="0" err="1">
                <a:latin typeface="+mj-lt"/>
              </a:rPr>
              <a:t>bản</a:t>
            </a:r>
            <a:r>
              <a:rPr lang="en-GB" sz="2300" b="1" dirty="0">
                <a:latin typeface="+mj-lt"/>
              </a:rPr>
              <a:t> </a:t>
            </a:r>
            <a:r>
              <a:rPr lang="en-GB" sz="2300" b="1" dirty="0" err="1">
                <a:latin typeface="+mj-lt"/>
              </a:rPr>
              <a:t>chất</a:t>
            </a:r>
            <a:r>
              <a:rPr lang="en-GB" sz="2300" b="1" dirty="0">
                <a:latin typeface="+mj-lt"/>
              </a:rPr>
              <a:t> </a:t>
            </a:r>
            <a:r>
              <a:rPr lang="en-GB" sz="2300" b="1" dirty="0" err="1">
                <a:latin typeface="+mj-lt"/>
              </a:rPr>
              <a:t>mã</a:t>
            </a:r>
            <a:r>
              <a:rPr lang="en-GB" sz="2300" b="1" dirty="0">
                <a:latin typeface="+mj-lt"/>
              </a:rPr>
              <a:t> </a:t>
            </a:r>
            <a:r>
              <a:rPr lang="en-GB" sz="2300" b="1" dirty="0" err="1">
                <a:latin typeface="+mj-lt"/>
              </a:rPr>
              <a:t>nguồn</a:t>
            </a:r>
            <a:r>
              <a:rPr lang="en-GB" sz="2300" b="1" dirty="0">
                <a:latin typeface="+mj-lt"/>
              </a:rPr>
              <a:t> </a:t>
            </a:r>
            <a:r>
              <a:rPr lang="en-GB" sz="2300" b="1" dirty="0" err="1">
                <a:latin typeface="+mj-lt"/>
              </a:rPr>
              <a:t>mở</a:t>
            </a:r>
            <a:r>
              <a:rPr lang="en-GB" sz="2300" b="1" dirty="0">
                <a:latin typeface="+mj-lt"/>
              </a:rPr>
              <a:t> </a:t>
            </a:r>
            <a:r>
              <a:rPr lang="en-GB" sz="2300" b="1" dirty="0" err="1">
                <a:latin typeface="+mj-lt"/>
              </a:rPr>
              <a:t>của</a:t>
            </a:r>
            <a:r>
              <a:rPr lang="en-GB" sz="2300" b="1" dirty="0">
                <a:latin typeface="+mj-lt"/>
              </a:rPr>
              <a:t> p5.js ?</a:t>
            </a:r>
          </a:p>
          <a:p>
            <a:pPr algn="just"/>
            <a:endParaRPr lang="en-GB" sz="2300" dirty="0">
              <a:latin typeface="+mj-lt"/>
            </a:endParaRPr>
          </a:p>
          <a:p>
            <a:pPr algn="just"/>
            <a:r>
              <a:rPr lang="en-GB" sz="2300" dirty="0">
                <a:latin typeface="+mj-lt"/>
              </a:rPr>
              <a:t>A) p5.js </a:t>
            </a:r>
            <a:r>
              <a:rPr lang="en-GB" sz="2300" dirty="0" err="1">
                <a:latin typeface="+mj-lt"/>
              </a:rPr>
              <a:t>miễn</a:t>
            </a:r>
            <a:r>
              <a:rPr lang="en-GB" sz="2300" dirty="0">
                <a:latin typeface="+mj-lt"/>
              </a:rPr>
              <a:t> </a:t>
            </a:r>
            <a:r>
              <a:rPr lang="en-GB" sz="2300" dirty="0" err="1">
                <a:latin typeface="+mj-lt"/>
              </a:rPr>
              <a:t>phí</a:t>
            </a:r>
            <a:r>
              <a:rPr lang="en-GB" sz="2300" dirty="0">
                <a:latin typeface="+mj-lt"/>
              </a:rPr>
              <a:t> </a:t>
            </a:r>
            <a:r>
              <a:rPr lang="en-GB" sz="2300" dirty="0" err="1">
                <a:latin typeface="+mj-lt"/>
              </a:rPr>
              <a:t>sử</a:t>
            </a:r>
            <a:r>
              <a:rPr lang="en-GB" sz="2300" dirty="0">
                <a:latin typeface="+mj-lt"/>
              </a:rPr>
              <a:t> </a:t>
            </a:r>
            <a:r>
              <a:rPr lang="en-GB" sz="2300" dirty="0" err="1">
                <a:latin typeface="+mj-lt"/>
              </a:rPr>
              <a:t>dụng</a:t>
            </a:r>
            <a:r>
              <a:rPr lang="en-GB" sz="2300" dirty="0">
                <a:latin typeface="+mj-lt"/>
              </a:rPr>
              <a:t> </a:t>
            </a:r>
            <a:r>
              <a:rPr lang="en-GB" sz="2300" dirty="0" err="1">
                <a:latin typeface="+mj-lt"/>
              </a:rPr>
              <a:t>nhưng</a:t>
            </a:r>
            <a:r>
              <a:rPr lang="en-GB" sz="2300" dirty="0">
                <a:latin typeface="+mj-lt"/>
              </a:rPr>
              <a:t> </a:t>
            </a:r>
            <a:r>
              <a:rPr lang="en-GB" sz="2300" dirty="0" err="1">
                <a:latin typeface="+mj-lt"/>
              </a:rPr>
              <a:t>không</a:t>
            </a:r>
            <a:r>
              <a:rPr lang="en-GB" sz="2300" dirty="0">
                <a:latin typeface="+mj-lt"/>
              </a:rPr>
              <a:t> </a:t>
            </a:r>
            <a:r>
              <a:rPr lang="en-GB" sz="2300" dirty="0" err="1">
                <a:latin typeface="+mj-lt"/>
              </a:rPr>
              <a:t>thể</a:t>
            </a:r>
            <a:r>
              <a:rPr lang="en-GB" sz="2300" dirty="0">
                <a:latin typeface="+mj-lt"/>
              </a:rPr>
              <a:t> </a:t>
            </a:r>
            <a:r>
              <a:rPr lang="en-GB" sz="2300" dirty="0" err="1">
                <a:latin typeface="+mj-lt"/>
              </a:rPr>
              <a:t>sửa</a:t>
            </a:r>
            <a:r>
              <a:rPr lang="en-GB" sz="2300" dirty="0">
                <a:latin typeface="+mj-lt"/>
              </a:rPr>
              <a:t> </a:t>
            </a:r>
            <a:r>
              <a:rPr lang="en-GB" sz="2300" dirty="0" err="1">
                <a:latin typeface="+mj-lt"/>
              </a:rPr>
              <a:t>đổi</a:t>
            </a:r>
            <a:r>
              <a:rPr lang="en-GB" sz="2300" dirty="0">
                <a:latin typeface="+mj-lt"/>
              </a:rPr>
              <a:t> </a:t>
            </a:r>
            <a:r>
              <a:rPr lang="en-GB" sz="2300" dirty="0" err="1">
                <a:latin typeface="+mj-lt"/>
              </a:rPr>
              <a:t>bởi</a:t>
            </a:r>
            <a:r>
              <a:rPr lang="en-GB" sz="2300" dirty="0">
                <a:latin typeface="+mj-lt"/>
              </a:rPr>
              <a:t> </a:t>
            </a:r>
            <a:r>
              <a:rPr lang="en-GB" sz="2300" dirty="0" err="1">
                <a:latin typeface="+mj-lt"/>
              </a:rPr>
              <a:t>bất</a:t>
            </a:r>
            <a:r>
              <a:rPr lang="en-GB" sz="2300" dirty="0">
                <a:latin typeface="+mj-lt"/>
              </a:rPr>
              <a:t> </a:t>
            </a:r>
            <a:r>
              <a:rPr lang="en-GB" sz="2300" dirty="0" err="1">
                <a:latin typeface="+mj-lt"/>
              </a:rPr>
              <a:t>cứ</a:t>
            </a:r>
            <a:r>
              <a:rPr lang="en-GB" sz="2300" dirty="0">
                <a:latin typeface="+mj-lt"/>
              </a:rPr>
              <a:t> ai.</a:t>
            </a:r>
          </a:p>
          <a:p>
            <a:pPr algn="just"/>
            <a:endParaRPr lang="en-GB" sz="2300" dirty="0">
              <a:latin typeface="+mj-lt"/>
            </a:endParaRPr>
          </a:p>
          <a:p>
            <a:pPr algn="just"/>
            <a:r>
              <a:rPr lang="en-GB" sz="2300" dirty="0">
                <a:solidFill>
                  <a:srgbClr val="C00000"/>
                </a:solidFill>
                <a:latin typeface="+mj-lt"/>
              </a:rPr>
              <a:t>B) p5.js </a:t>
            </a:r>
            <a:r>
              <a:rPr lang="en-GB" sz="2300" dirty="0" err="1">
                <a:solidFill>
                  <a:srgbClr val="C00000"/>
                </a:solidFill>
                <a:latin typeface="+mj-lt"/>
              </a:rPr>
              <a:t>là</a:t>
            </a:r>
            <a:r>
              <a:rPr lang="en-GB" sz="2300" dirty="0">
                <a:solidFill>
                  <a:srgbClr val="C00000"/>
                </a:solidFill>
                <a:latin typeface="+mj-lt"/>
              </a:rPr>
              <a:t> </a:t>
            </a:r>
            <a:r>
              <a:rPr lang="en-GB" sz="2300" dirty="0" err="1">
                <a:solidFill>
                  <a:srgbClr val="C00000"/>
                </a:solidFill>
                <a:latin typeface="+mj-lt"/>
              </a:rPr>
              <a:t>mã</a:t>
            </a:r>
            <a:r>
              <a:rPr lang="en-GB" sz="2300" dirty="0">
                <a:solidFill>
                  <a:srgbClr val="C00000"/>
                </a:solidFill>
                <a:latin typeface="+mj-lt"/>
              </a:rPr>
              <a:t> </a:t>
            </a:r>
            <a:r>
              <a:rPr lang="en-GB" sz="2300" dirty="0" err="1">
                <a:solidFill>
                  <a:srgbClr val="C00000"/>
                </a:solidFill>
                <a:latin typeface="+mj-lt"/>
              </a:rPr>
              <a:t>nguồn</a:t>
            </a:r>
            <a:r>
              <a:rPr lang="en-GB" sz="2300" dirty="0">
                <a:solidFill>
                  <a:srgbClr val="C00000"/>
                </a:solidFill>
                <a:latin typeface="+mj-lt"/>
              </a:rPr>
              <a:t> </a:t>
            </a:r>
            <a:r>
              <a:rPr lang="en-GB" sz="2300" dirty="0" err="1">
                <a:solidFill>
                  <a:srgbClr val="C00000"/>
                </a:solidFill>
                <a:latin typeface="+mj-lt"/>
              </a:rPr>
              <a:t>mở</a:t>
            </a:r>
            <a:r>
              <a:rPr lang="en-GB" sz="2300" dirty="0">
                <a:solidFill>
                  <a:srgbClr val="C00000"/>
                </a:solidFill>
                <a:latin typeface="+mj-lt"/>
              </a:rPr>
              <a:t>, </a:t>
            </a:r>
            <a:r>
              <a:rPr lang="en-GB" sz="2300" dirty="0" err="1">
                <a:solidFill>
                  <a:srgbClr val="C00000"/>
                </a:solidFill>
                <a:latin typeface="+mj-lt"/>
              </a:rPr>
              <a:t>cho</a:t>
            </a:r>
            <a:r>
              <a:rPr lang="en-GB" sz="2300" dirty="0">
                <a:solidFill>
                  <a:srgbClr val="C00000"/>
                </a:solidFill>
                <a:latin typeface="+mj-lt"/>
              </a:rPr>
              <a:t> </a:t>
            </a:r>
            <a:r>
              <a:rPr lang="en-GB" sz="2300" dirty="0" err="1">
                <a:solidFill>
                  <a:srgbClr val="C00000"/>
                </a:solidFill>
                <a:latin typeface="+mj-lt"/>
              </a:rPr>
              <a:t>phép</a:t>
            </a:r>
            <a:r>
              <a:rPr lang="en-GB" sz="2300" dirty="0">
                <a:solidFill>
                  <a:srgbClr val="C00000"/>
                </a:solidFill>
                <a:latin typeface="+mj-lt"/>
              </a:rPr>
              <a:t> </a:t>
            </a:r>
            <a:r>
              <a:rPr lang="en-GB" sz="2300" dirty="0" err="1">
                <a:solidFill>
                  <a:srgbClr val="C00000"/>
                </a:solidFill>
                <a:latin typeface="+mj-lt"/>
              </a:rPr>
              <a:t>bất</a:t>
            </a:r>
            <a:r>
              <a:rPr lang="en-GB" sz="2300" dirty="0">
                <a:solidFill>
                  <a:srgbClr val="C00000"/>
                </a:solidFill>
                <a:latin typeface="+mj-lt"/>
              </a:rPr>
              <a:t> </a:t>
            </a:r>
            <a:r>
              <a:rPr lang="en-GB" sz="2300" dirty="0" err="1">
                <a:solidFill>
                  <a:srgbClr val="C00000"/>
                </a:solidFill>
                <a:latin typeface="+mj-lt"/>
              </a:rPr>
              <a:t>kỳ</a:t>
            </a:r>
            <a:r>
              <a:rPr lang="en-GB" sz="2300" dirty="0">
                <a:solidFill>
                  <a:srgbClr val="C00000"/>
                </a:solidFill>
                <a:latin typeface="+mj-lt"/>
              </a:rPr>
              <a:t> ai </a:t>
            </a:r>
            <a:r>
              <a:rPr lang="en-GB" sz="2300" dirty="0" err="1">
                <a:solidFill>
                  <a:srgbClr val="C00000"/>
                </a:solidFill>
                <a:latin typeface="+mj-lt"/>
              </a:rPr>
              <a:t>xem</a:t>
            </a:r>
            <a:r>
              <a:rPr lang="en-GB" sz="2300" dirty="0">
                <a:solidFill>
                  <a:srgbClr val="C00000"/>
                </a:solidFill>
                <a:latin typeface="+mj-lt"/>
              </a:rPr>
              <a:t>, </a:t>
            </a:r>
            <a:r>
              <a:rPr lang="en-GB" sz="2300" dirty="0" err="1">
                <a:solidFill>
                  <a:srgbClr val="C00000"/>
                </a:solidFill>
                <a:latin typeface="+mj-lt"/>
              </a:rPr>
              <a:t>sửa</a:t>
            </a:r>
            <a:r>
              <a:rPr lang="en-GB" sz="2300" dirty="0">
                <a:solidFill>
                  <a:srgbClr val="C00000"/>
                </a:solidFill>
                <a:latin typeface="+mj-lt"/>
              </a:rPr>
              <a:t>, </a:t>
            </a:r>
            <a:r>
              <a:rPr lang="en-GB" sz="2300" dirty="0" err="1">
                <a:solidFill>
                  <a:srgbClr val="C00000"/>
                </a:solidFill>
                <a:latin typeface="+mj-lt"/>
              </a:rPr>
              <a:t>và</a:t>
            </a:r>
            <a:r>
              <a:rPr lang="en-GB" sz="2300" dirty="0">
                <a:solidFill>
                  <a:srgbClr val="C00000"/>
                </a:solidFill>
                <a:latin typeface="+mj-lt"/>
              </a:rPr>
              <a:t> </a:t>
            </a:r>
            <a:r>
              <a:rPr lang="en-GB" sz="2300" dirty="0" err="1">
                <a:solidFill>
                  <a:srgbClr val="C00000"/>
                </a:solidFill>
                <a:latin typeface="+mj-lt"/>
              </a:rPr>
              <a:t>đóng</a:t>
            </a:r>
            <a:r>
              <a:rPr lang="en-GB" sz="2300" dirty="0">
                <a:solidFill>
                  <a:srgbClr val="C00000"/>
                </a:solidFill>
                <a:latin typeface="+mj-lt"/>
              </a:rPr>
              <a:t> </a:t>
            </a:r>
            <a:r>
              <a:rPr lang="en-GB" sz="2300" dirty="0" err="1">
                <a:solidFill>
                  <a:srgbClr val="C00000"/>
                </a:solidFill>
                <a:latin typeface="+mj-lt"/>
              </a:rPr>
              <a:t>góp</a:t>
            </a:r>
            <a:r>
              <a:rPr lang="en-GB" sz="2300" dirty="0">
                <a:solidFill>
                  <a:srgbClr val="C00000"/>
                </a:solidFill>
                <a:latin typeface="+mj-lt"/>
              </a:rPr>
              <a:t> </a:t>
            </a:r>
            <a:r>
              <a:rPr lang="en-GB" sz="2300" dirty="0" err="1">
                <a:solidFill>
                  <a:srgbClr val="C00000"/>
                </a:solidFill>
                <a:latin typeface="+mj-lt"/>
              </a:rPr>
              <a:t>vào</a:t>
            </a:r>
            <a:r>
              <a:rPr lang="en-GB" sz="2300" dirty="0">
                <a:solidFill>
                  <a:srgbClr val="C00000"/>
                </a:solidFill>
                <a:latin typeface="+mj-lt"/>
              </a:rPr>
              <a:t> </a:t>
            </a:r>
            <a:r>
              <a:rPr lang="en-GB" sz="2300" dirty="0" err="1">
                <a:solidFill>
                  <a:srgbClr val="C00000"/>
                </a:solidFill>
                <a:latin typeface="+mj-lt"/>
              </a:rPr>
              <a:t>mã</a:t>
            </a:r>
            <a:r>
              <a:rPr lang="en-GB" sz="2300" dirty="0">
                <a:solidFill>
                  <a:srgbClr val="C00000"/>
                </a:solidFill>
                <a:latin typeface="+mj-lt"/>
              </a:rPr>
              <a:t> </a:t>
            </a:r>
            <a:r>
              <a:rPr lang="en-GB" sz="2300" dirty="0" err="1">
                <a:solidFill>
                  <a:srgbClr val="C00000"/>
                </a:solidFill>
                <a:latin typeface="+mj-lt"/>
              </a:rPr>
              <a:t>nguồn</a:t>
            </a:r>
            <a:r>
              <a:rPr lang="en-GB" sz="2300" dirty="0">
                <a:solidFill>
                  <a:srgbClr val="C00000"/>
                </a:solidFill>
                <a:latin typeface="+mj-lt"/>
              </a:rPr>
              <a:t>.</a:t>
            </a:r>
          </a:p>
          <a:p>
            <a:pPr algn="just"/>
            <a:endParaRPr lang="en-GB" sz="2300" dirty="0">
              <a:latin typeface="+mj-lt"/>
            </a:endParaRPr>
          </a:p>
          <a:p>
            <a:pPr algn="just"/>
            <a:r>
              <a:rPr lang="en-GB" sz="2300" dirty="0">
                <a:latin typeface="+mj-lt"/>
              </a:rPr>
              <a:t>C) p5.js </a:t>
            </a:r>
            <a:r>
              <a:rPr lang="en-GB" sz="2300" dirty="0" err="1">
                <a:latin typeface="+mj-lt"/>
              </a:rPr>
              <a:t>yêu</a:t>
            </a:r>
            <a:r>
              <a:rPr lang="en-GB" sz="2300" dirty="0">
                <a:latin typeface="+mj-lt"/>
              </a:rPr>
              <a:t> </a:t>
            </a:r>
            <a:r>
              <a:rPr lang="en-GB" sz="2300" dirty="0" err="1">
                <a:latin typeface="+mj-lt"/>
              </a:rPr>
              <a:t>cầu</a:t>
            </a:r>
            <a:r>
              <a:rPr lang="en-GB" sz="2300" dirty="0">
                <a:latin typeface="+mj-lt"/>
              </a:rPr>
              <a:t> </a:t>
            </a:r>
            <a:r>
              <a:rPr lang="en-GB" sz="2300" dirty="0" err="1">
                <a:latin typeface="+mj-lt"/>
              </a:rPr>
              <a:t>phải</a:t>
            </a:r>
            <a:r>
              <a:rPr lang="en-GB" sz="2300" dirty="0">
                <a:latin typeface="+mj-lt"/>
              </a:rPr>
              <a:t> </a:t>
            </a:r>
            <a:r>
              <a:rPr lang="en-GB" sz="2300" dirty="0" err="1">
                <a:latin typeface="+mj-lt"/>
              </a:rPr>
              <a:t>có</a:t>
            </a:r>
            <a:r>
              <a:rPr lang="en-GB" sz="2300" dirty="0">
                <a:latin typeface="+mj-lt"/>
              </a:rPr>
              <a:t> </a:t>
            </a:r>
            <a:r>
              <a:rPr lang="en-GB" sz="2300" dirty="0" err="1">
                <a:latin typeface="+mj-lt"/>
              </a:rPr>
              <a:t>giấy</a:t>
            </a:r>
            <a:r>
              <a:rPr lang="en-GB" sz="2300" dirty="0">
                <a:latin typeface="+mj-lt"/>
              </a:rPr>
              <a:t> </a:t>
            </a:r>
            <a:r>
              <a:rPr lang="en-GB" sz="2300" dirty="0" err="1">
                <a:latin typeface="+mj-lt"/>
              </a:rPr>
              <a:t>phép</a:t>
            </a:r>
            <a:r>
              <a:rPr lang="en-GB" sz="2300" dirty="0">
                <a:latin typeface="+mj-lt"/>
              </a:rPr>
              <a:t> </a:t>
            </a:r>
            <a:r>
              <a:rPr lang="en-GB" sz="2300" dirty="0" err="1">
                <a:latin typeface="+mj-lt"/>
              </a:rPr>
              <a:t>trả</a:t>
            </a:r>
            <a:r>
              <a:rPr lang="en-GB" sz="2300" dirty="0">
                <a:latin typeface="+mj-lt"/>
              </a:rPr>
              <a:t> </a:t>
            </a:r>
            <a:r>
              <a:rPr lang="en-GB" sz="2300" dirty="0" err="1">
                <a:latin typeface="+mj-lt"/>
              </a:rPr>
              <a:t>phí</a:t>
            </a:r>
            <a:r>
              <a:rPr lang="en-GB" sz="2300" dirty="0">
                <a:latin typeface="+mj-lt"/>
              </a:rPr>
              <a:t> </a:t>
            </a:r>
            <a:r>
              <a:rPr lang="en-GB" sz="2300" dirty="0" err="1">
                <a:latin typeface="+mj-lt"/>
              </a:rPr>
              <a:t>để</a:t>
            </a:r>
            <a:r>
              <a:rPr lang="en-GB" sz="2300" dirty="0">
                <a:latin typeface="+mj-lt"/>
              </a:rPr>
              <a:t> </a:t>
            </a:r>
            <a:r>
              <a:rPr lang="en-GB" sz="2300" dirty="0" err="1">
                <a:latin typeface="+mj-lt"/>
              </a:rPr>
              <a:t>phục</a:t>
            </a:r>
            <a:r>
              <a:rPr lang="en-GB" sz="2300" dirty="0">
                <a:latin typeface="+mj-lt"/>
              </a:rPr>
              <a:t> </a:t>
            </a:r>
            <a:r>
              <a:rPr lang="en-GB" sz="2300" dirty="0" err="1">
                <a:latin typeface="+mj-lt"/>
              </a:rPr>
              <a:t>vụ</a:t>
            </a:r>
            <a:r>
              <a:rPr lang="en-GB" sz="2300" dirty="0">
                <a:latin typeface="+mj-lt"/>
              </a:rPr>
              <a:t> </a:t>
            </a:r>
            <a:r>
              <a:rPr lang="en-GB" sz="2300" dirty="0" err="1">
                <a:latin typeface="+mj-lt"/>
              </a:rPr>
              <a:t>mục</a:t>
            </a:r>
            <a:r>
              <a:rPr lang="en-GB" sz="2300" dirty="0">
                <a:latin typeface="+mj-lt"/>
              </a:rPr>
              <a:t> </a:t>
            </a:r>
            <a:r>
              <a:rPr lang="en-GB" sz="2300" dirty="0" err="1">
                <a:latin typeface="+mj-lt"/>
              </a:rPr>
              <a:t>đích</a:t>
            </a:r>
            <a:r>
              <a:rPr lang="en-GB" sz="2300" dirty="0">
                <a:latin typeface="+mj-lt"/>
              </a:rPr>
              <a:t> </a:t>
            </a:r>
            <a:r>
              <a:rPr lang="en-GB" sz="2300" dirty="0" err="1">
                <a:latin typeface="+mj-lt"/>
              </a:rPr>
              <a:t>thương</a:t>
            </a:r>
            <a:r>
              <a:rPr lang="en-GB" sz="2300" dirty="0">
                <a:latin typeface="+mj-lt"/>
              </a:rPr>
              <a:t> </a:t>
            </a:r>
            <a:r>
              <a:rPr lang="en-GB" sz="2300" dirty="0" err="1">
                <a:latin typeface="+mj-lt"/>
              </a:rPr>
              <a:t>mại</a:t>
            </a:r>
            <a:r>
              <a:rPr lang="en-GB" sz="2300" dirty="0">
                <a:latin typeface="+mj-lt"/>
              </a:rPr>
              <a:t>.</a:t>
            </a:r>
          </a:p>
          <a:p>
            <a:pPr algn="just"/>
            <a:endParaRPr lang="en-GB" sz="2300" dirty="0">
              <a:latin typeface="+mj-lt"/>
            </a:endParaRPr>
          </a:p>
          <a:p>
            <a:pPr algn="just"/>
            <a:r>
              <a:rPr lang="en-GB" sz="2300" dirty="0">
                <a:latin typeface="+mj-lt"/>
              </a:rPr>
              <a:t>D) p5.js </a:t>
            </a:r>
            <a:r>
              <a:rPr lang="en-GB" sz="2300" dirty="0" err="1">
                <a:latin typeface="+mj-lt"/>
              </a:rPr>
              <a:t>là</a:t>
            </a:r>
            <a:r>
              <a:rPr lang="en-GB" sz="2300" dirty="0">
                <a:latin typeface="+mj-lt"/>
              </a:rPr>
              <a:t> </a:t>
            </a:r>
            <a:r>
              <a:rPr lang="en-GB" sz="2300" dirty="0" err="1">
                <a:latin typeface="+mj-lt"/>
              </a:rPr>
              <a:t>mã</a:t>
            </a:r>
            <a:r>
              <a:rPr lang="en-GB" sz="2300" dirty="0">
                <a:latin typeface="+mj-lt"/>
              </a:rPr>
              <a:t> </a:t>
            </a:r>
            <a:r>
              <a:rPr lang="en-GB" sz="2300" dirty="0" err="1">
                <a:latin typeface="+mj-lt"/>
              </a:rPr>
              <a:t>nguồn</a:t>
            </a:r>
            <a:r>
              <a:rPr lang="en-GB" sz="2300" dirty="0">
                <a:latin typeface="+mj-lt"/>
              </a:rPr>
              <a:t> </a:t>
            </a:r>
            <a:r>
              <a:rPr lang="en-GB" sz="2300" dirty="0" err="1">
                <a:latin typeface="+mj-lt"/>
              </a:rPr>
              <a:t>mở</a:t>
            </a:r>
            <a:r>
              <a:rPr lang="en-GB" sz="2300" dirty="0">
                <a:latin typeface="+mj-lt"/>
              </a:rPr>
              <a:t>, </a:t>
            </a:r>
            <a:r>
              <a:rPr lang="en-GB" sz="2300" dirty="0" err="1">
                <a:latin typeface="+mj-lt"/>
              </a:rPr>
              <a:t>nhưng</a:t>
            </a:r>
            <a:r>
              <a:rPr lang="en-GB" sz="2300" dirty="0">
                <a:latin typeface="+mj-lt"/>
              </a:rPr>
              <a:t> </a:t>
            </a:r>
            <a:r>
              <a:rPr lang="en-GB" sz="2300" dirty="0" err="1">
                <a:latin typeface="+mj-lt"/>
              </a:rPr>
              <a:t>bị</a:t>
            </a:r>
            <a:r>
              <a:rPr lang="en-GB" sz="2300" dirty="0">
                <a:latin typeface="+mj-lt"/>
              </a:rPr>
              <a:t> </a:t>
            </a:r>
            <a:r>
              <a:rPr lang="en-GB" sz="2300" dirty="0" err="1">
                <a:latin typeface="+mj-lt"/>
              </a:rPr>
              <a:t>hạn</a:t>
            </a:r>
            <a:r>
              <a:rPr lang="en-GB" sz="2300" dirty="0">
                <a:latin typeface="+mj-lt"/>
              </a:rPr>
              <a:t> </a:t>
            </a:r>
            <a:r>
              <a:rPr lang="en-GB" sz="2300" dirty="0" err="1">
                <a:latin typeface="+mj-lt"/>
              </a:rPr>
              <a:t>chế</a:t>
            </a:r>
            <a:r>
              <a:rPr lang="en-GB" sz="2300" dirty="0">
                <a:latin typeface="+mj-lt"/>
              </a:rPr>
              <a:t> </a:t>
            </a:r>
            <a:r>
              <a:rPr lang="en-GB" sz="2300" dirty="0" err="1">
                <a:latin typeface="+mj-lt"/>
              </a:rPr>
              <a:t>sửa</a:t>
            </a:r>
            <a:r>
              <a:rPr lang="en-GB" sz="2300" dirty="0">
                <a:latin typeface="+mj-lt"/>
              </a:rPr>
              <a:t> </a:t>
            </a:r>
            <a:r>
              <a:rPr lang="en-GB" sz="2300" dirty="0" err="1">
                <a:latin typeface="+mj-lt"/>
              </a:rPr>
              <a:t>đổi</a:t>
            </a:r>
            <a:r>
              <a:rPr lang="en-GB" sz="2300" dirty="0">
                <a:latin typeface="+mj-lt"/>
              </a:rPr>
              <a:t> </a:t>
            </a:r>
            <a:r>
              <a:rPr lang="en-GB" sz="2300" dirty="0" err="1">
                <a:latin typeface="+mj-lt"/>
              </a:rPr>
              <a:t>đối</a:t>
            </a:r>
            <a:r>
              <a:rPr lang="en-GB" sz="2300" dirty="0">
                <a:latin typeface="+mj-lt"/>
              </a:rPr>
              <a:t> </a:t>
            </a:r>
            <a:r>
              <a:rPr lang="en-GB" sz="2300" dirty="0" err="1">
                <a:latin typeface="+mj-lt"/>
              </a:rPr>
              <a:t>với</a:t>
            </a:r>
            <a:r>
              <a:rPr lang="en-GB" sz="2300" dirty="0">
                <a:latin typeface="+mj-lt"/>
              </a:rPr>
              <a:t> </a:t>
            </a:r>
            <a:r>
              <a:rPr lang="en-GB" sz="2300" dirty="0" err="1">
                <a:latin typeface="+mj-lt"/>
              </a:rPr>
              <a:t>nhà</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ban </a:t>
            </a:r>
            <a:r>
              <a:rPr lang="en-GB" sz="2300" dirty="0" err="1">
                <a:latin typeface="+mj-lt"/>
              </a:rPr>
              <a:t>đầu</a:t>
            </a:r>
            <a:r>
              <a:rPr lang="en-GB" sz="2300" dirty="0">
                <a:latin typeface="+mj-lt"/>
              </a:rPr>
              <a:t>.</a:t>
            </a:r>
          </a:p>
        </p:txBody>
      </p:sp>
    </p:spTree>
    <p:extLst>
      <p:ext uri="{BB962C8B-B14F-4D97-AF65-F5344CB8AC3E}">
        <p14:creationId xmlns:p14="http://schemas.microsoft.com/office/powerpoint/2010/main" val="874754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38E2480-7514-014B-1876-64923941B86B}"/>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34</a:t>
            </a:fld>
            <a:endParaRPr lang="en-US" sz="2300" b="1">
              <a:latin typeface="+mj-lt"/>
            </a:endParaRPr>
          </a:p>
        </p:txBody>
      </p:sp>
      <p:sp>
        <p:nvSpPr>
          <p:cNvPr id="3" name="TextBox 2">
            <a:extLst>
              <a:ext uri="{FF2B5EF4-FFF2-40B4-BE49-F238E27FC236}">
                <a16:creationId xmlns:a16="http://schemas.microsoft.com/office/drawing/2014/main" id="{8EF2F77F-C4D7-72A3-42E4-952C53CA691F}"/>
              </a:ext>
            </a:extLst>
          </p:cNvPr>
          <p:cNvSpPr txBox="1"/>
          <p:nvPr/>
        </p:nvSpPr>
        <p:spPr>
          <a:xfrm>
            <a:off x="2009362" y="1082204"/>
            <a:ext cx="8173277" cy="5047536"/>
          </a:xfrm>
          <a:prstGeom prst="rect">
            <a:avLst/>
          </a:prstGeom>
          <a:noFill/>
        </p:spPr>
        <p:txBody>
          <a:bodyPr wrap="square">
            <a:spAutoFit/>
          </a:bodyPr>
          <a:lstStyle/>
          <a:p>
            <a:pPr algn="just"/>
            <a:r>
              <a:rPr lang="en-GB" sz="2300" b="1" dirty="0">
                <a:latin typeface="+mj-lt"/>
              </a:rPr>
              <a:t>Quiz 05: </a:t>
            </a:r>
            <a:r>
              <a:rPr lang="en-GB" sz="2300" b="1" dirty="0" err="1">
                <a:latin typeface="+mj-lt"/>
              </a:rPr>
              <a:t>Tại</a:t>
            </a:r>
            <a:r>
              <a:rPr lang="en-GB" sz="2300" b="1" dirty="0">
                <a:latin typeface="+mj-lt"/>
              </a:rPr>
              <a:t> </a:t>
            </a:r>
            <a:r>
              <a:rPr lang="en-GB" sz="2300" b="1" dirty="0" err="1">
                <a:latin typeface="+mj-lt"/>
              </a:rPr>
              <a:t>sao</a:t>
            </a:r>
            <a:r>
              <a:rPr lang="en-GB" sz="2300" b="1" dirty="0">
                <a:latin typeface="+mj-lt"/>
              </a:rPr>
              <a:t> p5.js </a:t>
            </a:r>
            <a:r>
              <a:rPr lang="en-GB" sz="2300" b="1" dirty="0" err="1">
                <a:latin typeface="+mj-lt"/>
              </a:rPr>
              <a:t>phổ</a:t>
            </a:r>
            <a:r>
              <a:rPr lang="en-GB" sz="2300" b="1" dirty="0">
                <a:latin typeface="+mj-lt"/>
              </a:rPr>
              <a:t> </a:t>
            </a:r>
            <a:r>
              <a:rPr lang="en-GB" sz="2300" b="1" dirty="0" err="1">
                <a:latin typeface="+mj-lt"/>
              </a:rPr>
              <a:t>biến</a:t>
            </a:r>
            <a:r>
              <a:rPr lang="en-GB" sz="2300" b="1" dirty="0">
                <a:latin typeface="+mj-lt"/>
              </a:rPr>
              <a:t> </a:t>
            </a:r>
            <a:r>
              <a:rPr lang="en-GB" sz="2300" b="1" dirty="0" err="1">
                <a:latin typeface="+mj-lt"/>
              </a:rPr>
              <a:t>trong</a:t>
            </a:r>
            <a:r>
              <a:rPr lang="en-GB" sz="2300" b="1" dirty="0">
                <a:latin typeface="+mj-lt"/>
              </a:rPr>
              <a:t> </a:t>
            </a:r>
            <a:r>
              <a:rPr lang="en-GB" sz="2300" b="1" dirty="0" err="1">
                <a:latin typeface="+mj-lt"/>
              </a:rPr>
              <a:t>giới</a:t>
            </a:r>
            <a:r>
              <a:rPr lang="en-GB" sz="2300" b="1" dirty="0">
                <a:latin typeface="+mj-lt"/>
              </a:rPr>
              <a:t> </a:t>
            </a:r>
            <a:r>
              <a:rPr lang="en-GB" sz="2300" b="1" dirty="0" err="1">
                <a:latin typeface="+mj-lt"/>
              </a:rPr>
              <a:t>nghệ</a:t>
            </a:r>
            <a:r>
              <a:rPr lang="en-GB" sz="2300" b="1" dirty="0">
                <a:latin typeface="+mj-lt"/>
              </a:rPr>
              <a:t> </a:t>
            </a:r>
            <a:r>
              <a:rPr lang="en-GB" sz="2300" b="1" dirty="0" err="1">
                <a:latin typeface="+mj-lt"/>
              </a:rPr>
              <a:t>sĩ</a:t>
            </a:r>
            <a:r>
              <a:rPr lang="en-GB" sz="2300" b="1" dirty="0">
                <a:latin typeface="+mj-lt"/>
              </a:rPr>
              <a:t> web, </a:t>
            </a:r>
            <a:r>
              <a:rPr lang="en-GB" sz="2300" b="1" dirty="0" err="1">
                <a:latin typeface="+mj-lt"/>
              </a:rPr>
              <a:t>thiết</a:t>
            </a:r>
            <a:r>
              <a:rPr lang="en-GB" sz="2300" b="1" dirty="0">
                <a:latin typeface="+mj-lt"/>
              </a:rPr>
              <a:t> </a:t>
            </a:r>
            <a:r>
              <a:rPr lang="en-GB" sz="2300" b="1" dirty="0" err="1">
                <a:latin typeface="+mj-lt"/>
              </a:rPr>
              <a:t>kế</a:t>
            </a:r>
            <a:r>
              <a:rPr lang="en-GB" sz="2300" b="1" dirty="0">
                <a:latin typeface="+mj-lt"/>
              </a:rPr>
              <a:t> web </a:t>
            </a:r>
            <a:r>
              <a:rPr lang="en-GB" sz="2300" b="1" dirty="0" err="1">
                <a:latin typeface="+mj-lt"/>
              </a:rPr>
              <a:t>và</a:t>
            </a:r>
            <a:r>
              <a:rPr lang="en-GB" sz="2300" b="1" dirty="0">
                <a:latin typeface="+mj-lt"/>
              </a:rPr>
              <a:t> </a:t>
            </a:r>
            <a:r>
              <a:rPr lang="en-GB" sz="2300" b="1" dirty="0" err="1">
                <a:latin typeface="+mj-lt"/>
              </a:rPr>
              <a:t>nhà</a:t>
            </a:r>
            <a:r>
              <a:rPr lang="en-GB" sz="2300" b="1" dirty="0">
                <a:latin typeface="+mj-lt"/>
              </a:rPr>
              <a:t> </a:t>
            </a:r>
            <a:r>
              <a:rPr lang="en-GB" sz="2300" b="1" dirty="0" err="1">
                <a:latin typeface="+mj-lt"/>
              </a:rPr>
              <a:t>giáo</a:t>
            </a:r>
            <a:r>
              <a:rPr lang="en-GB" sz="2300" b="1" dirty="0">
                <a:latin typeface="+mj-lt"/>
              </a:rPr>
              <a:t> </a:t>
            </a:r>
            <a:r>
              <a:rPr lang="en-GB" sz="2300" b="1" dirty="0" err="1">
                <a:latin typeface="+mj-lt"/>
              </a:rPr>
              <a:t>dục</a:t>
            </a:r>
            <a:r>
              <a:rPr lang="en-GB" sz="2300" b="1" dirty="0">
                <a:latin typeface="+mj-lt"/>
              </a:rPr>
              <a:t> ?</a:t>
            </a:r>
          </a:p>
          <a:p>
            <a:pPr algn="just"/>
            <a:endParaRPr lang="en-GB" sz="2300" dirty="0">
              <a:latin typeface="+mj-lt"/>
            </a:endParaRPr>
          </a:p>
          <a:p>
            <a:pPr algn="just"/>
            <a:r>
              <a:rPr lang="en-GB" sz="2300" dirty="0">
                <a:latin typeface="+mj-lt"/>
              </a:rPr>
              <a:t>A) </a:t>
            </a:r>
            <a:r>
              <a:rPr lang="en-GB" sz="2300" dirty="0" err="1">
                <a:latin typeface="+mj-lt"/>
              </a:rPr>
              <a:t>Nó</a:t>
            </a:r>
            <a:r>
              <a:rPr lang="en-GB" sz="2300" dirty="0">
                <a:latin typeface="+mj-lt"/>
              </a:rPr>
              <a:t> </a:t>
            </a:r>
            <a:r>
              <a:rPr lang="en-GB" sz="2300" dirty="0" err="1">
                <a:latin typeface="+mj-lt"/>
              </a:rPr>
              <a:t>được</a:t>
            </a:r>
            <a:r>
              <a:rPr lang="en-GB" sz="2300" dirty="0">
                <a:latin typeface="+mj-lt"/>
              </a:rPr>
              <a:t> </a:t>
            </a:r>
            <a:r>
              <a:rPr lang="en-GB" sz="2300" dirty="0" err="1">
                <a:latin typeface="+mj-lt"/>
              </a:rPr>
              <a:t>thiết</a:t>
            </a:r>
            <a:r>
              <a:rPr lang="en-GB" sz="2300" dirty="0">
                <a:latin typeface="+mj-lt"/>
              </a:rPr>
              <a:t> </a:t>
            </a:r>
            <a:r>
              <a:rPr lang="en-GB" sz="2300" dirty="0" err="1">
                <a:latin typeface="+mj-lt"/>
              </a:rPr>
              <a:t>kế</a:t>
            </a:r>
            <a:r>
              <a:rPr lang="en-GB" sz="2300" dirty="0">
                <a:latin typeface="+mj-lt"/>
              </a:rPr>
              <a:t> </a:t>
            </a:r>
            <a:r>
              <a:rPr lang="en-GB" sz="2300" dirty="0" err="1">
                <a:latin typeface="+mj-lt"/>
              </a:rPr>
              <a:t>cho</a:t>
            </a:r>
            <a:r>
              <a:rPr lang="en-GB" sz="2300" dirty="0">
                <a:latin typeface="+mj-lt"/>
              </a:rPr>
              <a:t> </a:t>
            </a:r>
            <a:r>
              <a:rPr lang="en-GB" sz="2300" dirty="0" err="1">
                <a:latin typeface="+mj-lt"/>
              </a:rPr>
              <a:t>các</a:t>
            </a:r>
            <a:r>
              <a:rPr lang="en-GB" sz="2300" dirty="0">
                <a:latin typeface="+mj-lt"/>
              </a:rPr>
              <a:t> </a:t>
            </a:r>
            <a:r>
              <a:rPr lang="en-GB" sz="2300" dirty="0" err="1">
                <a:latin typeface="+mj-lt"/>
              </a:rPr>
              <a:t>lập</a:t>
            </a:r>
            <a:r>
              <a:rPr lang="en-GB" sz="2300" dirty="0">
                <a:latin typeface="+mj-lt"/>
              </a:rPr>
              <a:t> </a:t>
            </a:r>
            <a:r>
              <a:rPr lang="en-GB" sz="2300" dirty="0" err="1">
                <a:latin typeface="+mj-lt"/>
              </a:rPr>
              <a:t>trình</a:t>
            </a:r>
            <a:r>
              <a:rPr lang="en-GB" sz="2300" dirty="0">
                <a:latin typeface="+mj-lt"/>
              </a:rPr>
              <a:t> </a:t>
            </a:r>
            <a:r>
              <a:rPr lang="en-GB" sz="2300" dirty="0" err="1">
                <a:latin typeface="+mj-lt"/>
              </a:rPr>
              <a:t>viên</a:t>
            </a:r>
            <a:r>
              <a:rPr lang="en-GB" sz="2300" dirty="0">
                <a:latin typeface="+mj-lt"/>
              </a:rPr>
              <a:t> </a:t>
            </a:r>
            <a:r>
              <a:rPr lang="en-GB" sz="2300" dirty="0" err="1">
                <a:latin typeface="+mj-lt"/>
              </a:rPr>
              <a:t>nâng</a:t>
            </a:r>
            <a:r>
              <a:rPr lang="en-GB" sz="2300" dirty="0">
                <a:latin typeface="+mj-lt"/>
              </a:rPr>
              <a:t> </a:t>
            </a:r>
            <a:r>
              <a:rPr lang="en-GB" sz="2300" dirty="0" err="1">
                <a:latin typeface="+mj-lt"/>
              </a:rPr>
              <a:t>cao</a:t>
            </a:r>
            <a:r>
              <a:rPr lang="en-GB" sz="2300" dirty="0">
                <a:latin typeface="+mj-lt"/>
              </a:rPr>
              <a:t> </a:t>
            </a:r>
            <a:r>
              <a:rPr lang="en-GB" sz="2300" dirty="0" err="1">
                <a:latin typeface="+mj-lt"/>
              </a:rPr>
              <a:t>và</a:t>
            </a:r>
            <a:r>
              <a:rPr lang="en-GB" sz="2300" dirty="0">
                <a:latin typeface="+mj-lt"/>
              </a:rPr>
              <a:t> </a:t>
            </a:r>
            <a:r>
              <a:rPr lang="en-GB" sz="2300" dirty="0" err="1">
                <a:latin typeface="+mj-lt"/>
              </a:rPr>
              <a:t>các</a:t>
            </a:r>
            <a:r>
              <a:rPr lang="en-GB" sz="2300" dirty="0">
                <a:latin typeface="+mj-lt"/>
              </a:rPr>
              <a:t> </a:t>
            </a:r>
            <a:r>
              <a:rPr lang="en-GB" sz="2300" dirty="0" err="1">
                <a:latin typeface="+mj-lt"/>
              </a:rPr>
              <a:t>ứng</a:t>
            </a:r>
            <a:r>
              <a:rPr lang="en-GB" sz="2300" dirty="0">
                <a:latin typeface="+mj-lt"/>
              </a:rPr>
              <a:t> </a:t>
            </a:r>
            <a:r>
              <a:rPr lang="en-GB" sz="2300" dirty="0" err="1">
                <a:latin typeface="+mj-lt"/>
              </a:rPr>
              <a:t>dụng</a:t>
            </a:r>
            <a:r>
              <a:rPr lang="en-GB" sz="2300" dirty="0">
                <a:latin typeface="+mj-lt"/>
              </a:rPr>
              <a:t> </a:t>
            </a:r>
            <a:r>
              <a:rPr lang="en-GB" sz="2300" dirty="0" err="1">
                <a:latin typeface="+mj-lt"/>
              </a:rPr>
              <a:t>phức</a:t>
            </a:r>
            <a:r>
              <a:rPr lang="en-GB" sz="2300" dirty="0">
                <a:latin typeface="+mj-lt"/>
              </a:rPr>
              <a:t> </a:t>
            </a:r>
            <a:r>
              <a:rPr lang="en-GB" sz="2300" dirty="0" err="1">
                <a:latin typeface="+mj-lt"/>
              </a:rPr>
              <a:t>tạp</a:t>
            </a:r>
            <a:r>
              <a:rPr lang="en-GB" sz="2300" dirty="0">
                <a:latin typeface="+mj-lt"/>
              </a:rPr>
              <a:t>.</a:t>
            </a:r>
          </a:p>
          <a:p>
            <a:pPr algn="just"/>
            <a:endParaRPr lang="en-GB" sz="2300" dirty="0">
              <a:latin typeface="+mj-lt"/>
            </a:endParaRPr>
          </a:p>
          <a:p>
            <a:pPr algn="just"/>
            <a:r>
              <a:rPr lang="en-GB" sz="2300" dirty="0">
                <a:latin typeface="+mj-lt"/>
              </a:rPr>
              <a:t>B) </a:t>
            </a:r>
            <a:r>
              <a:rPr lang="en-GB" sz="2300" dirty="0" err="1">
                <a:latin typeface="+mj-lt"/>
              </a:rPr>
              <a:t>Nó</a:t>
            </a:r>
            <a:r>
              <a:rPr lang="en-GB" sz="2300" dirty="0">
                <a:latin typeface="+mj-lt"/>
              </a:rPr>
              <a:t> </a:t>
            </a:r>
            <a:r>
              <a:rPr lang="en-GB" sz="2300" dirty="0" err="1">
                <a:latin typeface="+mj-lt"/>
              </a:rPr>
              <a:t>chủ</a:t>
            </a:r>
            <a:r>
              <a:rPr lang="en-GB" sz="2300" dirty="0">
                <a:latin typeface="+mj-lt"/>
              </a:rPr>
              <a:t> </a:t>
            </a:r>
            <a:r>
              <a:rPr lang="en-GB" sz="2300" dirty="0" err="1">
                <a:latin typeface="+mj-lt"/>
              </a:rPr>
              <a:t>yếu</a:t>
            </a:r>
            <a:r>
              <a:rPr lang="en-GB" sz="2300" dirty="0">
                <a:latin typeface="+mj-lt"/>
              </a:rPr>
              <a:t> </a:t>
            </a:r>
            <a:r>
              <a:rPr lang="en-GB" sz="2300" dirty="0" err="1">
                <a:latin typeface="+mj-lt"/>
              </a:rPr>
              <a:t>là</a:t>
            </a:r>
            <a:r>
              <a:rPr lang="en-GB" sz="2300" dirty="0">
                <a:latin typeface="+mj-lt"/>
              </a:rPr>
              <a:t> </a:t>
            </a:r>
            <a:r>
              <a:rPr lang="en-GB" sz="2300" dirty="0" err="1">
                <a:latin typeface="+mj-lt"/>
              </a:rPr>
              <a:t>công</a:t>
            </a:r>
            <a:r>
              <a:rPr lang="en-GB" sz="2300" dirty="0">
                <a:latin typeface="+mj-lt"/>
              </a:rPr>
              <a:t> </a:t>
            </a:r>
            <a:r>
              <a:rPr lang="en-GB" sz="2300" dirty="0" err="1">
                <a:latin typeface="+mj-lt"/>
              </a:rPr>
              <a:t>cụ</a:t>
            </a:r>
            <a:r>
              <a:rPr lang="en-GB" sz="2300" dirty="0">
                <a:latin typeface="+mj-lt"/>
              </a:rPr>
              <a:t> </a:t>
            </a:r>
            <a:r>
              <a:rPr lang="en-GB" sz="2300" dirty="0" err="1">
                <a:latin typeface="+mj-lt"/>
              </a:rPr>
              <a:t>trả</a:t>
            </a:r>
            <a:r>
              <a:rPr lang="en-GB" sz="2300" dirty="0">
                <a:latin typeface="+mj-lt"/>
              </a:rPr>
              <a:t> </a:t>
            </a:r>
            <a:r>
              <a:rPr lang="en-GB" sz="2300" dirty="0" err="1">
                <a:latin typeface="+mj-lt"/>
              </a:rPr>
              <a:t>phí</a:t>
            </a:r>
            <a:r>
              <a:rPr lang="en-GB" sz="2300" dirty="0">
                <a:latin typeface="+mj-lt"/>
              </a:rPr>
              <a:t> </a:t>
            </a:r>
            <a:r>
              <a:rPr lang="en-GB" sz="2300" dirty="0" err="1">
                <a:latin typeface="+mj-lt"/>
              </a:rPr>
              <a:t>với</a:t>
            </a:r>
            <a:r>
              <a:rPr lang="en-GB" sz="2300" dirty="0">
                <a:latin typeface="+mj-lt"/>
              </a:rPr>
              <a:t> </a:t>
            </a:r>
            <a:r>
              <a:rPr lang="en-GB" sz="2300" dirty="0" err="1">
                <a:latin typeface="+mj-lt"/>
              </a:rPr>
              <a:t>các</a:t>
            </a:r>
            <a:r>
              <a:rPr lang="en-GB" sz="2300" dirty="0">
                <a:latin typeface="+mj-lt"/>
              </a:rPr>
              <a:t> </a:t>
            </a:r>
            <a:r>
              <a:rPr lang="en-GB" sz="2300" dirty="0" err="1">
                <a:latin typeface="+mj-lt"/>
              </a:rPr>
              <a:t>thư</a:t>
            </a:r>
            <a:r>
              <a:rPr lang="en-GB" sz="2300" dirty="0">
                <a:latin typeface="+mj-lt"/>
              </a:rPr>
              <a:t> </a:t>
            </a:r>
            <a:r>
              <a:rPr lang="en-GB" sz="2300" dirty="0" err="1">
                <a:latin typeface="+mj-lt"/>
              </a:rPr>
              <a:t>viện</a:t>
            </a:r>
            <a:r>
              <a:rPr lang="en-GB" sz="2300" dirty="0">
                <a:latin typeface="+mj-lt"/>
              </a:rPr>
              <a:t> </a:t>
            </a:r>
            <a:r>
              <a:rPr lang="en-GB" sz="2300" dirty="0" err="1">
                <a:latin typeface="+mj-lt"/>
              </a:rPr>
              <a:t>độc</a:t>
            </a:r>
            <a:r>
              <a:rPr lang="en-GB" sz="2300" dirty="0">
                <a:latin typeface="+mj-lt"/>
              </a:rPr>
              <a:t> </a:t>
            </a:r>
            <a:r>
              <a:rPr lang="en-GB" sz="2300" dirty="0" err="1">
                <a:latin typeface="+mj-lt"/>
              </a:rPr>
              <a:t>quyền</a:t>
            </a:r>
            <a:r>
              <a:rPr lang="en-GB" sz="2300" dirty="0">
                <a:latin typeface="+mj-lt"/>
              </a:rPr>
              <a:t> </a:t>
            </a:r>
            <a:r>
              <a:rPr lang="en-GB" sz="2300" dirty="0" err="1">
                <a:latin typeface="+mj-lt"/>
              </a:rPr>
              <a:t>chất</a:t>
            </a:r>
            <a:r>
              <a:rPr lang="en-GB" sz="2300" dirty="0">
                <a:latin typeface="+mj-lt"/>
              </a:rPr>
              <a:t> </a:t>
            </a:r>
            <a:r>
              <a:rPr lang="en-GB" sz="2300" dirty="0" err="1">
                <a:latin typeface="+mj-lt"/>
              </a:rPr>
              <a:t>lượng</a:t>
            </a:r>
            <a:r>
              <a:rPr lang="en-GB" sz="2300" dirty="0">
                <a:latin typeface="+mj-lt"/>
              </a:rPr>
              <a:t> </a:t>
            </a:r>
            <a:r>
              <a:rPr lang="en-GB" sz="2300" dirty="0" err="1">
                <a:latin typeface="+mj-lt"/>
              </a:rPr>
              <a:t>cao</a:t>
            </a:r>
            <a:r>
              <a:rPr lang="en-GB" sz="2300" dirty="0">
                <a:latin typeface="+mj-lt"/>
              </a:rPr>
              <a:t>.</a:t>
            </a:r>
          </a:p>
          <a:p>
            <a:pPr algn="just"/>
            <a:endParaRPr lang="en-GB" sz="2300" dirty="0">
              <a:latin typeface="+mj-lt"/>
            </a:endParaRPr>
          </a:p>
          <a:p>
            <a:pPr algn="just"/>
            <a:r>
              <a:rPr lang="en-GB" sz="2300" dirty="0">
                <a:latin typeface="+mj-lt"/>
              </a:rPr>
              <a:t>C) </a:t>
            </a:r>
            <a:r>
              <a:rPr lang="en-GB" sz="2300" dirty="0" err="1">
                <a:latin typeface="+mj-lt"/>
              </a:rPr>
              <a:t>Nó</a:t>
            </a:r>
            <a:r>
              <a:rPr lang="en-GB" sz="2300" dirty="0">
                <a:latin typeface="+mj-lt"/>
              </a:rPr>
              <a:t> </a:t>
            </a:r>
            <a:r>
              <a:rPr lang="en-GB" sz="2300" dirty="0" err="1">
                <a:latin typeface="+mj-lt"/>
              </a:rPr>
              <a:t>có</a:t>
            </a:r>
            <a:r>
              <a:rPr lang="en-GB" sz="2300" dirty="0">
                <a:latin typeface="+mj-lt"/>
              </a:rPr>
              <a:t> canvas-rendering API </a:t>
            </a:r>
            <a:r>
              <a:rPr lang="en-GB" sz="2300" dirty="0" err="1">
                <a:latin typeface="+mj-lt"/>
              </a:rPr>
              <a:t>dễ</a:t>
            </a:r>
            <a:r>
              <a:rPr lang="en-GB" sz="2300" dirty="0">
                <a:latin typeface="+mj-lt"/>
              </a:rPr>
              <a:t> </a:t>
            </a:r>
            <a:r>
              <a:rPr lang="en-GB" sz="2300" dirty="0" err="1">
                <a:latin typeface="+mj-lt"/>
              </a:rPr>
              <a:t>học</a:t>
            </a:r>
            <a:r>
              <a:rPr lang="en-GB" sz="2300" dirty="0">
                <a:latin typeface="+mj-lt"/>
              </a:rPr>
              <a:t> </a:t>
            </a:r>
            <a:r>
              <a:rPr lang="en-GB" sz="2300" dirty="0" err="1">
                <a:latin typeface="+mj-lt"/>
              </a:rPr>
              <a:t>hữu</a:t>
            </a:r>
            <a:r>
              <a:rPr lang="en-GB" sz="2300" dirty="0">
                <a:latin typeface="+mj-lt"/>
              </a:rPr>
              <a:t> </a:t>
            </a:r>
            <a:r>
              <a:rPr lang="en-GB" sz="2300" dirty="0" err="1">
                <a:latin typeface="+mj-lt"/>
              </a:rPr>
              <a:t>ích</a:t>
            </a:r>
            <a:r>
              <a:rPr lang="en-GB" sz="2300" dirty="0">
                <a:latin typeface="+mj-lt"/>
              </a:rPr>
              <a:t> </a:t>
            </a:r>
            <a:r>
              <a:rPr lang="en-GB" sz="2300" dirty="0" err="1">
                <a:latin typeface="+mj-lt"/>
              </a:rPr>
              <a:t>cho</a:t>
            </a:r>
            <a:r>
              <a:rPr lang="en-GB" sz="2300" dirty="0">
                <a:latin typeface="+mj-lt"/>
              </a:rPr>
              <a:t> </a:t>
            </a:r>
            <a:r>
              <a:rPr lang="en-GB" sz="2300" dirty="0" err="1">
                <a:latin typeface="+mj-lt"/>
              </a:rPr>
              <a:t>các</a:t>
            </a:r>
            <a:r>
              <a:rPr lang="en-GB" sz="2300" dirty="0">
                <a:latin typeface="+mj-lt"/>
              </a:rPr>
              <a:t> </a:t>
            </a:r>
            <a:r>
              <a:rPr lang="en-GB" sz="2300" dirty="0" err="1">
                <a:latin typeface="+mj-lt"/>
              </a:rPr>
              <a:t>hiểu</a:t>
            </a:r>
            <a:r>
              <a:rPr lang="en-GB" sz="2300" dirty="0">
                <a:latin typeface="+mj-lt"/>
              </a:rPr>
              <a:t> </a:t>
            </a:r>
            <a:r>
              <a:rPr lang="en-GB" sz="2300" dirty="0" err="1">
                <a:latin typeface="+mj-lt"/>
              </a:rPr>
              <a:t>ứng</a:t>
            </a:r>
            <a:r>
              <a:rPr lang="en-GB" sz="2300" dirty="0">
                <a:latin typeface="+mj-lt"/>
              </a:rPr>
              <a:t> </a:t>
            </a:r>
            <a:r>
              <a:rPr lang="en-GB" sz="2300" dirty="0" err="1">
                <a:latin typeface="+mj-lt"/>
              </a:rPr>
              <a:t>liên</a:t>
            </a:r>
            <a:r>
              <a:rPr lang="en-GB" sz="2300" dirty="0">
                <a:latin typeface="+mj-lt"/>
              </a:rPr>
              <a:t> </a:t>
            </a:r>
            <a:r>
              <a:rPr lang="en-GB" sz="2300" dirty="0" err="1">
                <a:latin typeface="+mj-lt"/>
              </a:rPr>
              <a:t>quan</a:t>
            </a:r>
            <a:r>
              <a:rPr lang="en-GB" sz="2300" dirty="0">
                <a:latin typeface="+mj-lt"/>
              </a:rPr>
              <a:t> </a:t>
            </a:r>
            <a:r>
              <a:rPr lang="en-GB" sz="2300" dirty="0" err="1">
                <a:latin typeface="+mj-lt"/>
              </a:rPr>
              <a:t>tới</a:t>
            </a:r>
            <a:r>
              <a:rPr lang="en-GB" sz="2300" dirty="0">
                <a:latin typeface="+mj-lt"/>
              </a:rPr>
              <a:t> </a:t>
            </a:r>
            <a:r>
              <a:rPr lang="en-GB" sz="2300" dirty="0" err="1">
                <a:latin typeface="+mj-lt"/>
              </a:rPr>
              <a:t>đồ</a:t>
            </a:r>
            <a:r>
              <a:rPr lang="en-GB" sz="2300" dirty="0">
                <a:latin typeface="+mj-lt"/>
              </a:rPr>
              <a:t> </a:t>
            </a:r>
            <a:r>
              <a:rPr lang="en-GB" sz="2300" dirty="0" err="1">
                <a:latin typeface="+mj-lt"/>
              </a:rPr>
              <a:t>họa</a:t>
            </a:r>
            <a:r>
              <a:rPr lang="en-GB" sz="2300" dirty="0">
                <a:latin typeface="+mj-lt"/>
              </a:rPr>
              <a:t> </a:t>
            </a:r>
            <a:r>
              <a:rPr lang="en-GB" sz="2300" dirty="0" err="1">
                <a:latin typeface="+mj-lt"/>
              </a:rPr>
              <a:t>máy</a:t>
            </a:r>
            <a:r>
              <a:rPr lang="en-GB" sz="2300" dirty="0">
                <a:latin typeface="+mj-lt"/>
              </a:rPr>
              <a:t> </a:t>
            </a:r>
            <a:r>
              <a:rPr lang="en-GB" sz="2300" dirty="0" err="1">
                <a:latin typeface="+mj-lt"/>
              </a:rPr>
              <a:t>tính</a:t>
            </a:r>
            <a:r>
              <a:rPr lang="en-GB" sz="2300" dirty="0">
                <a:latin typeface="+mj-lt"/>
              </a:rPr>
              <a:t> </a:t>
            </a:r>
            <a:r>
              <a:rPr lang="en-GB" sz="2300" dirty="0" err="1">
                <a:latin typeface="+mj-lt"/>
              </a:rPr>
              <a:t>trên</a:t>
            </a:r>
            <a:r>
              <a:rPr lang="en-GB" sz="2300" dirty="0">
                <a:latin typeface="+mj-lt"/>
              </a:rPr>
              <a:t> web, </a:t>
            </a:r>
            <a:r>
              <a:rPr lang="en-GB" sz="2300" dirty="0" err="1">
                <a:latin typeface="+mj-lt"/>
              </a:rPr>
              <a:t>tích</a:t>
            </a:r>
            <a:r>
              <a:rPr lang="en-GB" sz="2300" dirty="0">
                <a:latin typeface="+mj-lt"/>
              </a:rPr>
              <a:t> </a:t>
            </a:r>
            <a:r>
              <a:rPr lang="en-GB" sz="2300" dirty="0" err="1">
                <a:latin typeface="+mj-lt"/>
              </a:rPr>
              <a:t>hợp</a:t>
            </a:r>
            <a:r>
              <a:rPr lang="en-GB" sz="2300" dirty="0">
                <a:latin typeface="+mj-lt"/>
              </a:rPr>
              <a:t> </a:t>
            </a:r>
            <a:r>
              <a:rPr lang="en-GB" sz="2300" dirty="0" err="1">
                <a:latin typeface="+mj-lt"/>
              </a:rPr>
              <a:t>tốt</a:t>
            </a:r>
            <a:r>
              <a:rPr lang="en-GB" sz="2300" dirty="0">
                <a:latin typeface="+mj-lt"/>
              </a:rPr>
              <a:t> </a:t>
            </a:r>
            <a:r>
              <a:rPr lang="en-GB" sz="2300" dirty="0" err="1">
                <a:latin typeface="+mj-lt"/>
              </a:rPr>
              <a:t>với</a:t>
            </a:r>
            <a:r>
              <a:rPr lang="en-GB" sz="2300" dirty="0">
                <a:latin typeface="+mj-lt"/>
              </a:rPr>
              <a:t> HTML, CSS, JS </a:t>
            </a:r>
            <a:r>
              <a:rPr lang="en-GB" sz="2300" dirty="0" err="1">
                <a:latin typeface="+mj-lt"/>
              </a:rPr>
              <a:t>và</a:t>
            </a:r>
            <a:r>
              <a:rPr lang="en-GB" sz="2300" dirty="0">
                <a:latin typeface="+mj-lt"/>
              </a:rPr>
              <a:t> </a:t>
            </a:r>
            <a:r>
              <a:rPr lang="en-GB" sz="2300" dirty="0" err="1">
                <a:latin typeface="+mj-lt"/>
              </a:rPr>
              <a:t>là</a:t>
            </a:r>
            <a:r>
              <a:rPr lang="en-GB" sz="2300" dirty="0">
                <a:latin typeface="+mj-lt"/>
              </a:rPr>
              <a:t> </a:t>
            </a:r>
            <a:r>
              <a:rPr lang="en-GB" sz="2300" dirty="0" err="1">
                <a:latin typeface="+mj-lt"/>
              </a:rPr>
              <a:t>mã</a:t>
            </a:r>
            <a:r>
              <a:rPr lang="en-GB" sz="2300" dirty="0">
                <a:latin typeface="+mj-lt"/>
              </a:rPr>
              <a:t> </a:t>
            </a:r>
            <a:r>
              <a:rPr lang="en-GB" sz="2300" dirty="0" err="1">
                <a:latin typeface="+mj-lt"/>
              </a:rPr>
              <a:t>nguồn</a:t>
            </a:r>
            <a:r>
              <a:rPr lang="en-GB" sz="2300" dirty="0">
                <a:latin typeface="+mj-lt"/>
              </a:rPr>
              <a:t> </a:t>
            </a:r>
            <a:r>
              <a:rPr lang="en-GB" sz="2300" dirty="0" err="1">
                <a:latin typeface="+mj-lt"/>
              </a:rPr>
              <a:t>mở</a:t>
            </a:r>
            <a:r>
              <a:rPr lang="en-GB" sz="2300" dirty="0">
                <a:latin typeface="+mj-lt"/>
              </a:rPr>
              <a:t>.</a:t>
            </a:r>
          </a:p>
          <a:p>
            <a:pPr algn="just"/>
            <a:endParaRPr lang="en-GB" sz="2300" dirty="0">
              <a:latin typeface="+mj-lt"/>
            </a:endParaRPr>
          </a:p>
          <a:p>
            <a:pPr algn="just"/>
            <a:r>
              <a:rPr lang="en-GB" sz="2300" dirty="0">
                <a:latin typeface="+mj-lt"/>
              </a:rPr>
              <a:t>D) </a:t>
            </a:r>
            <a:r>
              <a:rPr lang="en-GB" sz="2300" dirty="0" err="1">
                <a:latin typeface="+mj-lt"/>
              </a:rPr>
              <a:t>Được</a:t>
            </a:r>
            <a:r>
              <a:rPr lang="en-GB" sz="2300" dirty="0">
                <a:latin typeface="+mj-lt"/>
              </a:rPr>
              <a:t> </a:t>
            </a:r>
            <a:r>
              <a:rPr lang="en-GB" sz="2300" dirty="0" err="1">
                <a:latin typeface="+mj-lt"/>
              </a:rPr>
              <a:t>thiết</a:t>
            </a:r>
            <a:r>
              <a:rPr lang="en-GB" sz="2300" dirty="0">
                <a:latin typeface="+mj-lt"/>
              </a:rPr>
              <a:t> </a:t>
            </a:r>
            <a:r>
              <a:rPr lang="en-GB" sz="2300" dirty="0" err="1">
                <a:latin typeface="+mj-lt"/>
              </a:rPr>
              <a:t>kế</a:t>
            </a:r>
            <a:r>
              <a:rPr lang="en-GB" sz="2300" dirty="0">
                <a:latin typeface="+mj-lt"/>
              </a:rPr>
              <a:t> </a:t>
            </a:r>
            <a:r>
              <a:rPr lang="en-GB" sz="2300" dirty="0" err="1">
                <a:latin typeface="+mj-lt"/>
              </a:rPr>
              <a:t>riêng</a:t>
            </a:r>
            <a:r>
              <a:rPr lang="en-GB" sz="2300" dirty="0">
                <a:latin typeface="+mj-lt"/>
              </a:rPr>
              <a:t> </a:t>
            </a:r>
            <a:r>
              <a:rPr lang="en-GB" sz="2300" dirty="0" err="1">
                <a:latin typeface="+mj-lt"/>
              </a:rPr>
              <a:t>để</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a:t>
            </a:r>
            <a:r>
              <a:rPr lang="en-GB" sz="2300" dirty="0" err="1">
                <a:latin typeface="+mj-lt"/>
              </a:rPr>
              <a:t>ứng</a:t>
            </a:r>
            <a:r>
              <a:rPr lang="en-GB" sz="2300" dirty="0">
                <a:latin typeface="+mj-lt"/>
              </a:rPr>
              <a:t> </a:t>
            </a:r>
            <a:r>
              <a:rPr lang="en-GB" sz="2300" dirty="0" err="1">
                <a:latin typeface="+mj-lt"/>
              </a:rPr>
              <a:t>dụng</a:t>
            </a:r>
            <a:r>
              <a:rPr lang="en-GB" sz="2300" dirty="0">
                <a:latin typeface="+mj-lt"/>
              </a:rPr>
              <a:t> di </a:t>
            </a:r>
            <a:r>
              <a:rPr lang="en-GB" sz="2300" dirty="0" err="1">
                <a:latin typeface="+mj-lt"/>
              </a:rPr>
              <a:t>động</a:t>
            </a:r>
            <a:r>
              <a:rPr lang="en-GB" sz="2300" dirty="0">
                <a:latin typeface="+mj-lt"/>
              </a:rPr>
              <a:t>.</a:t>
            </a:r>
          </a:p>
        </p:txBody>
      </p:sp>
    </p:spTree>
    <p:extLst>
      <p:ext uri="{BB962C8B-B14F-4D97-AF65-F5344CB8AC3E}">
        <p14:creationId xmlns:p14="http://schemas.microsoft.com/office/powerpoint/2010/main" val="324017588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58C157-142F-9467-5DB1-77E9B4AB904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68E69F-AF60-CA59-F046-FF7F2FF3CCE3}"/>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35</a:t>
            </a:fld>
            <a:endParaRPr lang="en-US" sz="2300" b="1">
              <a:latin typeface="+mj-lt"/>
            </a:endParaRPr>
          </a:p>
        </p:txBody>
      </p:sp>
      <p:sp>
        <p:nvSpPr>
          <p:cNvPr id="3" name="TextBox 2">
            <a:extLst>
              <a:ext uri="{FF2B5EF4-FFF2-40B4-BE49-F238E27FC236}">
                <a16:creationId xmlns:a16="http://schemas.microsoft.com/office/drawing/2014/main" id="{67BFDD6E-D3B6-0855-EEDB-9656860B487A}"/>
              </a:ext>
            </a:extLst>
          </p:cNvPr>
          <p:cNvSpPr txBox="1"/>
          <p:nvPr/>
        </p:nvSpPr>
        <p:spPr>
          <a:xfrm>
            <a:off x="2009362" y="1082204"/>
            <a:ext cx="8173277" cy="5047536"/>
          </a:xfrm>
          <a:prstGeom prst="rect">
            <a:avLst/>
          </a:prstGeom>
          <a:noFill/>
        </p:spPr>
        <p:txBody>
          <a:bodyPr wrap="square">
            <a:spAutoFit/>
          </a:bodyPr>
          <a:lstStyle/>
          <a:p>
            <a:pPr algn="just"/>
            <a:r>
              <a:rPr lang="en-GB" sz="2300" b="1" dirty="0">
                <a:latin typeface="+mj-lt"/>
              </a:rPr>
              <a:t>Quiz 05: </a:t>
            </a:r>
            <a:r>
              <a:rPr lang="en-GB" sz="2300" b="1" dirty="0" err="1">
                <a:latin typeface="+mj-lt"/>
              </a:rPr>
              <a:t>Tại</a:t>
            </a:r>
            <a:r>
              <a:rPr lang="en-GB" sz="2300" b="1" dirty="0">
                <a:latin typeface="+mj-lt"/>
              </a:rPr>
              <a:t> </a:t>
            </a:r>
            <a:r>
              <a:rPr lang="en-GB" sz="2300" b="1" dirty="0" err="1">
                <a:latin typeface="+mj-lt"/>
              </a:rPr>
              <a:t>sao</a:t>
            </a:r>
            <a:r>
              <a:rPr lang="en-GB" sz="2300" b="1" dirty="0">
                <a:latin typeface="+mj-lt"/>
              </a:rPr>
              <a:t> p5.js </a:t>
            </a:r>
            <a:r>
              <a:rPr lang="en-GB" sz="2300" b="1" dirty="0" err="1">
                <a:latin typeface="+mj-lt"/>
              </a:rPr>
              <a:t>phổ</a:t>
            </a:r>
            <a:r>
              <a:rPr lang="en-GB" sz="2300" b="1" dirty="0">
                <a:latin typeface="+mj-lt"/>
              </a:rPr>
              <a:t> </a:t>
            </a:r>
            <a:r>
              <a:rPr lang="en-GB" sz="2300" b="1" dirty="0" err="1">
                <a:latin typeface="+mj-lt"/>
              </a:rPr>
              <a:t>biến</a:t>
            </a:r>
            <a:r>
              <a:rPr lang="en-GB" sz="2300" b="1" dirty="0">
                <a:latin typeface="+mj-lt"/>
              </a:rPr>
              <a:t> </a:t>
            </a:r>
            <a:r>
              <a:rPr lang="en-GB" sz="2300" b="1" dirty="0" err="1">
                <a:latin typeface="+mj-lt"/>
              </a:rPr>
              <a:t>trong</a:t>
            </a:r>
            <a:r>
              <a:rPr lang="en-GB" sz="2300" b="1" dirty="0">
                <a:latin typeface="+mj-lt"/>
              </a:rPr>
              <a:t> </a:t>
            </a:r>
            <a:r>
              <a:rPr lang="en-GB" sz="2300" b="1" dirty="0" err="1">
                <a:latin typeface="+mj-lt"/>
              </a:rPr>
              <a:t>giới</a:t>
            </a:r>
            <a:r>
              <a:rPr lang="en-GB" sz="2300" b="1" dirty="0">
                <a:latin typeface="+mj-lt"/>
              </a:rPr>
              <a:t> </a:t>
            </a:r>
            <a:r>
              <a:rPr lang="en-GB" sz="2300" b="1" dirty="0" err="1">
                <a:latin typeface="+mj-lt"/>
              </a:rPr>
              <a:t>nghệ</a:t>
            </a:r>
            <a:r>
              <a:rPr lang="en-GB" sz="2300" b="1" dirty="0">
                <a:latin typeface="+mj-lt"/>
              </a:rPr>
              <a:t> </a:t>
            </a:r>
            <a:r>
              <a:rPr lang="en-GB" sz="2300" b="1" dirty="0" err="1">
                <a:latin typeface="+mj-lt"/>
              </a:rPr>
              <a:t>sĩ</a:t>
            </a:r>
            <a:r>
              <a:rPr lang="en-GB" sz="2300" b="1" dirty="0">
                <a:latin typeface="+mj-lt"/>
              </a:rPr>
              <a:t> web, </a:t>
            </a:r>
            <a:r>
              <a:rPr lang="en-GB" sz="2300" b="1" dirty="0" err="1">
                <a:latin typeface="+mj-lt"/>
              </a:rPr>
              <a:t>thiết</a:t>
            </a:r>
            <a:r>
              <a:rPr lang="en-GB" sz="2300" b="1" dirty="0">
                <a:latin typeface="+mj-lt"/>
              </a:rPr>
              <a:t> </a:t>
            </a:r>
            <a:r>
              <a:rPr lang="en-GB" sz="2300" b="1" dirty="0" err="1">
                <a:latin typeface="+mj-lt"/>
              </a:rPr>
              <a:t>kế</a:t>
            </a:r>
            <a:r>
              <a:rPr lang="en-GB" sz="2300" b="1" dirty="0">
                <a:latin typeface="+mj-lt"/>
              </a:rPr>
              <a:t> web </a:t>
            </a:r>
            <a:r>
              <a:rPr lang="en-GB" sz="2300" b="1" dirty="0" err="1">
                <a:latin typeface="+mj-lt"/>
              </a:rPr>
              <a:t>và</a:t>
            </a:r>
            <a:r>
              <a:rPr lang="en-GB" sz="2300" b="1" dirty="0">
                <a:latin typeface="+mj-lt"/>
              </a:rPr>
              <a:t> </a:t>
            </a:r>
            <a:r>
              <a:rPr lang="en-GB" sz="2300" b="1" dirty="0" err="1">
                <a:latin typeface="+mj-lt"/>
              </a:rPr>
              <a:t>nhà</a:t>
            </a:r>
            <a:r>
              <a:rPr lang="en-GB" sz="2300" b="1" dirty="0">
                <a:latin typeface="+mj-lt"/>
              </a:rPr>
              <a:t> </a:t>
            </a:r>
            <a:r>
              <a:rPr lang="en-GB" sz="2300" b="1" dirty="0" err="1">
                <a:latin typeface="+mj-lt"/>
              </a:rPr>
              <a:t>giáo</a:t>
            </a:r>
            <a:r>
              <a:rPr lang="en-GB" sz="2300" b="1" dirty="0">
                <a:latin typeface="+mj-lt"/>
              </a:rPr>
              <a:t> </a:t>
            </a:r>
            <a:r>
              <a:rPr lang="en-GB" sz="2300" b="1" dirty="0" err="1">
                <a:latin typeface="+mj-lt"/>
              </a:rPr>
              <a:t>dục</a:t>
            </a:r>
            <a:r>
              <a:rPr lang="en-GB" sz="2300" b="1" dirty="0">
                <a:latin typeface="+mj-lt"/>
              </a:rPr>
              <a:t> ?</a:t>
            </a:r>
          </a:p>
          <a:p>
            <a:pPr algn="just"/>
            <a:endParaRPr lang="en-GB" sz="2300" dirty="0">
              <a:latin typeface="+mj-lt"/>
            </a:endParaRPr>
          </a:p>
          <a:p>
            <a:pPr algn="just"/>
            <a:r>
              <a:rPr lang="en-GB" sz="2300" dirty="0">
                <a:latin typeface="+mj-lt"/>
              </a:rPr>
              <a:t>A) </a:t>
            </a:r>
            <a:r>
              <a:rPr lang="en-GB" sz="2300" dirty="0" err="1">
                <a:latin typeface="+mj-lt"/>
              </a:rPr>
              <a:t>Nó</a:t>
            </a:r>
            <a:r>
              <a:rPr lang="en-GB" sz="2300" dirty="0">
                <a:latin typeface="+mj-lt"/>
              </a:rPr>
              <a:t> </a:t>
            </a:r>
            <a:r>
              <a:rPr lang="en-GB" sz="2300" dirty="0" err="1">
                <a:latin typeface="+mj-lt"/>
              </a:rPr>
              <a:t>được</a:t>
            </a:r>
            <a:r>
              <a:rPr lang="en-GB" sz="2300" dirty="0">
                <a:latin typeface="+mj-lt"/>
              </a:rPr>
              <a:t> </a:t>
            </a:r>
            <a:r>
              <a:rPr lang="en-GB" sz="2300" dirty="0" err="1">
                <a:latin typeface="+mj-lt"/>
              </a:rPr>
              <a:t>thiết</a:t>
            </a:r>
            <a:r>
              <a:rPr lang="en-GB" sz="2300" dirty="0">
                <a:latin typeface="+mj-lt"/>
              </a:rPr>
              <a:t> </a:t>
            </a:r>
            <a:r>
              <a:rPr lang="en-GB" sz="2300" dirty="0" err="1">
                <a:latin typeface="+mj-lt"/>
              </a:rPr>
              <a:t>kế</a:t>
            </a:r>
            <a:r>
              <a:rPr lang="en-GB" sz="2300" dirty="0">
                <a:latin typeface="+mj-lt"/>
              </a:rPr>
              <a:t> </a:t>
            </a:r>
            <a:r>
              <a:rPr lang="en-GB" sz="2300" dirty="0" err="1">
                <a:latin typeface="+mj-lt"/>
              </a:rPr>
              <a:t>cho</a:t>
            </a:r>
            <a:r>
              <a:rPr lang="en-GB" sz="2300" dirty="0">
                <a:latin typeface="+mj-lt"/>
              </a:rPr>
              <a:t> </a:t>
            </a:r>
            <a:r>
              <a:rPr lang="en-GB" sz="2300" dirty="0" err="1">
                <a:latin typeface="+mj-lt"/>
              </a:rPr>
              <a:t>các</a:t>
            </a:r>
            <a:r>
              <a:rPr lang="en-GB" sz="2300" dirty="0">
                <a:latin typeface="+mj-lt"/>
              </a:rPr>
              <a:t> </a:t>
            </a:r>
            <a:r>
              <a:rPr lang="en-GB" sz="2300" dirty="0" err="1">
                <a:latin typeface="+mj-lt"/>
              </a:rPr>
              <a:t>lập</a:t>
            </a:r>
            <a:r>
              <a:rPr lang="en-GB" sz="2300" dirty="0">
                <a:latin typeface="+mj-lt"/>
              </a:rPr>
              <a:t> </a:t>
            </a:r>
            <a:r>
              <a:rPr lang="en-GB" sz="2300" dirty="0" err="1">
                <a:latin typeface="+mj-lt"/>
              </a:rPr>
              <a:t>trình</a:t>
            </a:r>
            <a:r>
              <a:rPr lang="en-GB" sz="2300" dirty="0">
                <a:latin typeface="+mj-lt"/>
              </a:rPr>
              <a:t> </a:t>
            </a:r>
            <a:r>
              <a:rPr lang="en-GB" sz="2300" dirty="0" err="1">
                <a:latin typeface="+mj-lt"/>
              </a:rPr>
              <a:t>viên</a:t>
            </a:r>
            <a:r>
              <a:rPr lang="en-GB" sz="2300" dirty="0">
                <a:latin typeface="+mj-lt"/>
              </a:rPr>
              <a:t> </a:t>
            </a:r>
            <a:r>
              <a:rPr lang="en-GB" sz="2300" dirty="0" err="1">
                <a:latin typeface="+mj-lt"/>
              </a:rPr>
              <a:t>nâng</a:t>
            </a:r>
            <a:r>
              <a:rPr lang="en-GB" sz="2300" dirty="0">
                <a:latin typeface="+mj-lt"/>
              </a:rPr>
              <a:t> </a:t>
            </a:r>
            <a:r>
              <a:rPr lang="en-GB" sz="2300" dirty="0" err="1">
                <a:latin typeface="+mj-lt"/>
              </a:rPr>
              <a:t>cao</a:t>
            </a:r>
            <a:r>
              <a:rPr lang="en-GB" sz="2300" dirty="0">
                <a:latin typeface="+mj-lt"/>
              </a:rPr>
              <a:t> </a:t>
            </a:r>
            <a:r>
              <a:rPr lang="en-GB" sz="2300" dirty="0" err="1">
                <a:latin typeface="+mj-lt"/>
              </a:rPr>
              <a:t>và</a:t>
            </a:r>
            <a:r>
              <a:rPr lang="en-GB" sz="2300" dirty="0">
                <a:latin typeface="+mj-lt"/>
              </a:rPr>
              <a:t> </a:t>
            </a:r>
            <a:r>
              <a:rPr lang="en-GB" sz="2300" dirty="0" err="1">
                <a:latin typeface="+mj-lt"/>
              </a:rPr>
              <a:t>các</a:t>
            </a:r>
            <a:r>
              <a:rPr lang="en-GB" sz="2300" dirty="0">
                <a:latin typeface="+mj-lt"/>
              </a:rPr>
              <a:t> </a:t>
            </a:r>
            <a:r>
              <a:rPr lang="en-GB" sz="2300" dirty="0" err="1">
                <a:latin typeface="+mj-lt"/>
              </a:rPr>
              <a:t>ứng</a:t>
            </a:r>
            <a:r>
              <a:rPr lang="en-GB" sz="2300" dirty="0">
                <a:latin typeface="+mj-lt"/>
              </a:rPr>
              <a:t> </a:t>
            </a:r>
            <a:r>
              <a:rPr lang="en-GB" sz="2300" dirty="0" err="1">
                <a:latin typeface="+mj-lt"/>
              </a:rPr>
              <a:t>dụng</a:t>
            </a:r>
            <a:r>
              <a:rPr lang="en-GB" sz="2300" dirty="0">
                <a:latin typeface="+mj-lt"/>
              </a:rPr>
              <a:t> </a:t>
            </a:r>
            <a:r>
              <a:rPr lang="en-GB" sz="2300" dirty="0" err="1">
                <a:latin typeface="+mj-lt"/>
              </a:rPr>
              <a:t>phức</a:t>
            </a:r>
            <a:r>
              <a:rPr lang="en-GB" sz="2300" dirty="0">
                <a:latin typeface="+mj-lt"/>
              </a:rPr>
              <a:t> </a:t>
            </a:r>
            <a:r>
              <a:rPr lang="en-GB" sz="2300" dirty="0" err="1">
                <a:latin typeface="+mj-lt"/>
              </a:rPr>
              <a:t>tạp</a:t>
            </a:r>
            <a:r>
              <a:rPr lang="en-GB" sz="2300" dirty="0">
                <a:latin typeface="+mj-lt"/>
              </a:rPr>
              <a:t>.</a:t>
            </a:r>
          </a:p>
          <a:p>
            <a:pPr algn="just"/>
            <a:endParaRPr lang="en-GB" sz="2300" dirty="0">
              <a:latin typeface="+mj-lt"/>
            </a:endParaRPr>
          </a:p>
          <a:p>
            <a:pPr algn="just"/>
            <a:r>
              <a:rPr lang="en-GB" sz="2300" dirty="0">
                <a:latin typeface="+mj-lt"/>
              </a:rPr>
              <a:t>B) </a:t>
            </a:r>
            <a:r>
              <a:rPr lang="en-GB" sz="2300" dirty="0" err="1">
                <a:latin typeface="+mj-lt"/>
              </a:rPr>
              <a:t>Nó</a:t>
            </a:r>
            <a:r>
              <a:rPr lang="en-GB" sz="2300" dirty="0">
                <a:latin typeface="+mj-lt"/>
              </a:rPr>
              <a:t> </a:t>
            </a:r>
            <a:r>
              <a:rPr lang="en-GB" sz="2300" dirty="0" err="1">
                <a:latin typeface="+mj-lt"/>
              </a:rPr>
              <a:t>chủ</a:t>
            </a:r>
            <a:r>
              <a:rPr lang="en-GB" sz="2300" dirty="0">
                <a:latin typeface="+mj-lt"/>
              </a:rPr>
              <a:t> </a:t>
            </a:r>
            <a:r>
              <a:rPr lang="en-GB" sz="2300" dirty="0" err="1">
                <a:latin typeface="+mj-lt"/>
              </a:rPr>
              <a:t>yếu</a:t>
            </a:r>
            <a:r>
              <a:rPr lang="en-GB" sz="2300" dirty="0">
                <a:latin typeface="+mj-lt"/>
              </a:rPr>
              <a:t> </a:t>
            </a:r>
            <a:r>
              <a:rPr lang="en-GB" sz="2300" dirty="0" err="1">
                <a:latin typeface="+mj-lt"/>
              </a:rPr>
              <a:t>là</a:t>
            </a:r>
            <a:r>
              <a:rPr lang="en-GB" sz="2300" dirty="0">
                <a:latin typeface="+mj-lt"/>
              </a:rPr>
              <a:t> </a:t>
            </a:r>
            <a:r>
              <a:rPr lang="en-GB" sz="2300" dirty="0" err="1">
                <a:latin typeface="+mj-lt"/>
              </a:rPr>
              <a:t>công</a:t>
            </a:r>
            <a:r>
              <a:rPr lang="en-GB" sz="2300" dirty="0">
                <a:latin typeface="+mj-lt"/>
              </a:rPr>
              <a:t> </a:t>
            </a:r>
            <a:r>
              <a:rPr lang="en-GB" sz="2300" dirty="0" err="1">
                <a:latin typeface="+mj-lt"/>
              </a:rPr>
              <a:t>cụ</a:t>
            </a:r>
            <a:r>
              <a:rPr lang="en-GB" sz="2300" dirty="0">
                <a:latin typeface="+mj-lt"/>
              </a:rPr>
              <a:t> </a:t>
            </a:r>
            <a:r>
              <a:rPr lang="en-GB" sz="2300" dirty="0" err="1">
                <a:latin typeface="+mj-lt"/>
              </a:rPr>
              <a:t>trả</a:t>
            </a:r>
            <a:r>
              <a:rPr lang="en-GB" sz="2300" dirty="0">
                <a:latin typeface="+mj-lt"/>
              </a:rPr>
              <a:t> </a:t>
            </a:r>
            <a:r>
              <a:rPr lang="en-GB" sz="2300" dirty="0" err="1">
                <a:latin typeface="+mj-lt"/>
              </a:rPr>
              <a:t>phí</a:t>
            </a:r>
            <a:r>
              <a:rPr lang="en-GB" sz="2300" dirty="0">
                <a:latin typeface="+mj-lt"/>
              </a:rPr>
              <a:t> </a:t>
            </a:r>
            <a:r>
              <a:rPr lang="en-GB" sz="2300" dirty="0" err="1">
                <a:latin typeface="+mj-lt"/>
              </a:rPr>
              <a:t>với</a:t>
            </a:r>
            <a:r>
              <a:rPr lang="en-GB" sz="2300" dirty="0">
                <a:latin typeface="+mj-lt"/>
              </a:rPr>
              <a:t> </a:t>
            </a:r>
            <a:r>
              <a:rPr lang="en-GB" sz="2300" dirty="0" err="1">
                <a:latin typeface="+mj-lt"/>
              </a:rPr>
              <a:t>các</a:t>
            </a:r>
            <a:r>
              <a:rPr lang="en-GB" sz="2300" dirty="0">
                <a:latin typeface="+mj-lt"/>
              </a:rPr>
              <a:t> </a:t>
            </a:r>
            <a:r>
              <a:rPr lang="en-GB" sz="2300" dirty="0" err="1">
                <a:latin typeface="+mj-lt"/>
              </a:rPr>
              <a:t>thư</a:t>
            </a:r>
            <a:r>
              <a:rPr lang="en-GB" sz="2300" dirty="0">
                <a:latin typeface="+mj-lt"/>
              </a:rPr>
              <a:t> </a:t>
            </a:r>
            <a:r>
              <a:rPr lang="en-GB" sz="2300" dirty="0" err="1">
                <a:latin typeface="+mj-lt"/>
              </a:rPr>
              <a:t>viện</a:t>
            </a:r>
            <a:r>
              <a:rPr lang="en-GB" sz="2300" dirty="0">
                <a:latin typeface="+mj-lt"/>
              </a:rPr>
              <a:t> </a:t>
            </a:r>
            <a:r>
              <a:rPr lang="en-GB" sz="2300" dirty="0" err="1">
                <a:latin typeface="+mj-lt"/>
              </a:rPr>
              <a:t>độc</a:t>
            </a:r>
            <a:r>
              <a:rPr lang="en-GB" sz="2300" dirty="0">
                <a:latin typeface="+mj-lt"/>
              </a:rPr>
              <a:t> </a:t>
            </a:r>
            <a:r>
              <a:rPr lang="en-GB" sz="2300" dirty="0" err="1">
                <a:latin typeface="+mj-lt"/>
              </a:rPr>
              <a:t>quyền</a:t>
            </a:r>
            <a:r>
              <a:rPr lang="en-GB" sz="2300" dirty="0">
                <a:latin typeface="+mj-lt"/>
              </a:rPr>
              <a:t> </a:t>
            </a:r>
            <a:r>
              <a:rPr lang="en-GB" sz="2300" dirty="0" err="1">
                <a:latin typeface="+mj-lt"/>
              </a:rPr>
              <a:t>chất</a:t>
            </a:r>
            <a:r>
              <a:rPr lang="en-GB" sz="2300" dirty="0">
                <a:latin typeface="+mj-lt"/>
              </a:rPr>
              <a:t> </a:t>
            </a:r>
            <a:r>
              <a:rPr lang="en-GB" sz="2300" dirty="0" err="1">
                <a:latin typeface="+mj-lt"/>
              </a:rPr>
              <a:t>lượng</a:t>
            </a:r>
            <a:r>
              <a:rPr lang="en-GB" sz="2300" dirty="0">
                <a:latin typeface="+mj-lt"/>
              </a:rPr>
              <a:t> </a:t>
            </a:r>
            <a:r>
              <a:rPr lang="en-GB" sz="2300" dirty="0" err="1">
                <a:latin typeface="+mj-lt"/>
              </a:rPr>
              <a:t>cao</a:t>
            </a:r>
            <a:r>
              <a:rPr lang="en-GB" sz="2300" dirty="0">
                <a:latin typeface="+mj-lt"/>
              </a:rPr>
              <a:t>.</a:t>
            </a:r>
          </a:p>
          <a:p>
            <a:pPr algn="just"/>
            <a:endParaRPr lang="en-GB" sz="2300" dirty="0">
              <a:latin typeface="+mj-lt"/>
            </a:endParaRPr>
          </a:p>
          <a:p>
            <a:pPr algn="just"/>
            <a:r>
              <a:rPr lang="en-GB" sz="2300" dirty="0">
                <a:solidFill>
                  <a:srgbClr val="C00000"/>
                </a:solidFill>
                <a:latin typeface="+mj-lt"/>
              </a:rPr>
              <a:t>C) </a:t>
            </a:r>
            <a:r>
              <a:rPr lang="en-GB" sz="2300" dirty="0" err="1">
                <a:solidFill>
                  <a:srgbClr val="C00000"/>
                </a:solidFill>
                <a:latin typeface="+mj-lt"/>
              </a:rPr>
              <a:t>Nó</a:t>
            </a:r>
            <a:r>
              <a:rPr lang="en-GB" sz="2300" dirty="0">
                <a:solidFill>
                  <a:srgbClr val="C00000"/>
                </a:solidFill>
                <a:latin typeface="+mj-lt"/>
              </a:rPr>
              <a:t> </a:t>
            </a:r>
            <a:r>
              <a:rPr lang="en-GB" sz="2300" dirty="0" err="1">
                <a:solidFill>
                  <a:srgbClr val="C00000"/>
                </a:solidFill>
                <a:latin typeface="+mj-lt"/>
              </a:rPr>
              <a:t>có</a:t>
            </a:r>
            <a:r>
              <a:rPr lang="en-GB" sz="2300" dirty="0">
                <a:solidFill>
                  <a:srgbClr val="C00000"/>
                </a:solidFill>
                <a:latin typeface="+mj-lt"/>
              </a:rPr>
              <a:t> canvas-rendering API </a:t>
            </a:r>
            <a:r>
              <a:rPr lang="en-GB" sz="2300" dirty="0" err="1">
                <a:solidFill>
                  <a:srgbClr val="C00000"/>
                </a:solidFill>
                <a:latin typeface="+mj-lt"/>
              </a:rPr>
              <a:t>dễ</a:t>
            </a:r>
            <a:r>
              <a:rPr lang="en-GB" sz="2300" dirty="0">
                <a:solidFill>
                  <a:srgbClr val="C00000"/>
                </a:solidFill>
                <a:latin typeface="+mj-lt"/>
              </a:rPr>
              <a:t> </a:t>
            </a:r>
            <a:r>
              <a:rPr lang="en-GB" sz="2300" dirty="0" err="1">
                <a:solidFill>
                  <a:srgbClr val="C00000"/>
                </a:solidFill>
                <a:latin typeface="+mj-lt"/>
              </a:rPr>
              <a:t>học</a:t>
            </a:r>
            <a:r>
              <a:rPr lang="en-GB" sz="2300" dirty="0">
                <a:solidFill>
                  <a:srgbClr val="C00000"/>
                </a:solidFill>
                <a:latin typeface="+mj-lt"/>
              </a:rPr>
              <a:t> </a:t>
            </a:r>
            <a:r>
              <a:rPr lang="en-GB" sz="2300" dirty="0" err="1">
                <a:solidFill>
                  <a:srgbClr val="C00000"/>
                </a:solidFill>
                <a:latin typeface="+mj-lt"/>
              </a:rPr>
              <a:t>hữu</a:t>
            </a:r>
            <a:r>
              <a:rPr lang="en-GB" sz="2300" dirty="0">
                <a:solidFill>
                  <a:srgbClr val="C00000"/>
                </a:solidFill>
                <a:latin typeface="+mj-lt"/>
              </a:rPr>
              <a:t> </a:t>
            </a:r>
            <a:r>
              <a:rPr lang="en-GB" sz="2300" dirty="0" err="1">
                <a:solidFill>
                  <a:srgbClr val="C00000"/>
                </a:solidFill>
                <a:latin typeface="+mj-lt"/>
              </a:rPr>
              <a:t>ích</a:t>
            </a:r>
            <a:r>
              <a:rPr lang="en-GB" sz="2300" dirty="0">
                <a:solidFill>
                  <a:srgbClr val="C00000"/>
                </a:solidFill>
                <a:latin typeface="+mj-lt"/>
              </a:rPr>
              <a:t> </a:t>
            </a:r>
            <a:r>
              <a:rPr lang="en-GB" sz="2300" dirty="0" err="1">
                <a:solidFill>
                  <a:srgbClr val="C00000"/>
                </a:solidFill>
                <a:latin typeface="+mj-lt"/>
              </a:rPr>
              <a:t>cho</a:t>
            </a:r>
            <a:r>
              <a:rPr lang="en-GB" sz="2300" dirty="0">
                <a:solidFill>
                  <a:srgbClr val="C00000"/>
                </a:solidFill>
                <a:latin typeface="+mj-lt"/>
              </a:rPr>
              <a:t> </a:t>
            </a:r>
            <a:r>
              <a:rPr lang="en-GB" sz="2300" dirty="0" err="1">
                <a:solidFill>
                  <a:srgbClr val="C00000"/>
                </a:solidFill>
                <a:latin typeface="+mj-lt"/>
              </a:rPr>
              <a:t>các</a:t>
            </a:r>
            <a:r>
              <a:rPr lang="en-GB" sz="2300" dirty="0">
                <a:solidFill>
                  <a:srgbClr val="C00000"/>
                </a:solidFill>
                <a:latin typeface="+mj-lt"/>
              </a:rPr>
              <a:t> </a:t>
            </a:r>
            <a:r>
              <a:rPr lang="en-GB" sz="2300" dirty="0" err="1">
                <a:solidFill>
                  <a:srgbClr val="C00000"/>
                </a:solidFill>
                <a:latin typeface="+mj-lt"/>
              </a:rPr>
              <a:t>hiểu</a:t>
            </a:r>
            <a:r>
              <a:rPr lang="en-GB" sz="2300" dirty="0">
                <a:solidFill>
                  <a:srgbClr val="C00000"/>
                </a:solidFill>
                <a:latin typeface="+mj-lt"/>
              </a:rPr>
              <a:t> </a:t>
            </a:r>
            <a:r>
              <a:rPr lang="en-GB" sz="2300" dirty="0" err="1">
                <a:solidFill>
                  <a:srgbClr val="C00000"/>
                </a:solidFill>
                <a:latin typeface="+mj-lt"/>
              </a:rPr>
              <a:t>ứng</a:t>
            </a:r>
            <a:r>
              <a:rPr lang="en-GB" sz="2300" dirty="0">
                <a:solidFill>
                  <a:srgbClr val="C00000"/>
                </a:solidFill>
                <a:latin typeface="+mj-lt"/>
              </a:rPr>
              <a:t> </a:t>
            </a:r>
            <a:r>
              <a:rPr lang="en-GB" sz="2300" dirty="0" err="1">
                <a:solidFill>
                  <a:srgbClr val="C00000"/>
                </a:solidFill>
                <a:latin typeface="+mj-lt"/>
              </a:rPr>
              <a:t>liên</a:t>
            </a:r>
            <a:r>
              <a:rPr lang="en-GB" sz="2300" dirty="0">
                <a:solidFill>
                  <a:srgbClr val="C00000"/>
                </a:solidFill>
                <a:latin typeface="+mj-lt"/>
              </a:rPr>
              <a:t> </a:t>
            </a:r>
            <a:r>
              <a:rPr lang="en-GB" sz="2300" dirty="0" err="1">
                <a:solidFill>
                  <a:srgbClr val="C00000"/>
                </a:solidFill>
                <a:latin typeface="+mj-lt"/>
              </a:rPr>
              <a:t>quan</a:t>
            </a:r>
            <a:r>
              <a:rPr lang="en-GB" sz="2300" dirty="0">
                <a:solidFill>
                  <a:srgbClr val="C00000"/>
                </a:solidFill>
                <a:latin typeface="+mj-lt"/>
              </a:rPr>
              <a:t> </a:t>
            </a:r>
            <a:r>
              <a:rPr lang="en-GB" sz="2300" dirty="0" err="1">
                <a:solidFill>
                  <a:srgbClr val="C00000"/>
                </a:solidFill>
                <a:latin typeface="+mj-lt"/>
              </a:rPr>
              <a:t>tới</a:t>
            </a:r>
            <a:r>
              <a:rPr lang="en-GB" sz="2300" dirty="0">
                <a:solidFill>
                  <a:srgbClr val="C00000"/>
                </a:solidFill>
                <a:latin typeface="+mj-lt"/>
              </a:rPr>
              <a:t> </a:t>
            </a:r>
            <a:r>
              <a:rPr lang="en-GB" sz="2300" dirty="0" err="1">
                <a:solidFill>
                  <a:srgbClr val="C00000"/>
                </a:solidFill>
                <a:latin typeface="+mj-lt"/>
              </a:rPr>
              <a:t>đồ</a:t>
            </a:r>
            <a:r>
              <a:rPr lang="en-GB" sz="2300" dirty="0">
                <a:solidFill>
                  <a:srgbClr val="C00000"/>
                </a:solidFill>
                <a:latin typeface="+mj-lt"/>
              </a:rPr>
              <a:t> </a:t>
            </a:r>
            <a:r>
              <a:rPr lang="en-GB" sz="2300" dirty="0" err="1">
                <a:solidFill>
                  <a:srgbClr val="C00000"/>
                </a:solidFill>
                <a:latin typeface="+mj-lt"/>
              </a:rPr>
              <a:t>họa</a:t>
            </a:r>
            <a:r>
              <a:rPr lang="en-GB" sz="2300" dirty="0">
                <a:solidFill>
                  <a:srgbClr val="C00000"/>
                </a:solidFill>
                <a:latin typeface="+mj-lt"/>
              </a:rPr>
              <a:t> </a:t>
            </a:r>
            <a:r>
              <a:rPr lang="en-GB" sz="2300" dirty="0" err="1">
                <a:solidFill>
                  <a:srgbClr val="C00000"/>
                </a:solidFill>
                <a:latin typeface="+mj-lt"/>
              </a:rPr>
              <a:t>máy</a:t>
            </a:r>
            <a:r>
              <a:rPr lang="en-GB" sz="2300" dirty="0">
                <a:solidFill>
                  <a:srgbClr val="C00000"/>
                </a:solidFill>
                <a:latin typeface="+mj-lt"/>
              </a:rPr>
              <a:t> </a:t>
            </a:r>
            <a:r>
              <a:rPr lang="en-GB" sz="2300" dirty="0" err="1">
                <a:solidFill>
                  <a:srgbClr val="C00000"/>
                </a:solidFill>
                <a:latin typeface="+mj-lt"/>
              </a:rPr>
              <a:t>tính</a:t>
            </a:r>
            <a:r>
              <a:rPr lang="en-GB" sz="2300" dirty="0">
                <a:solidFill>
                  <a:srgbClr val="C00000"/>
                </a:solidFill>
                <a:latin typeface="+mj-lt"/>
              </a:rPr>
              <a:t> </a:t>
            </a:r>
            <a:r>
              <a:rPr lang="en-GB" sz="2300" dirty="0" err="1">
                <a:solidFill>
                  <a:srgbClr val="C00000"/>
                </a:solidFill>
                <a:latin typeface="+mj-lt"/>
              </a:rPr>
              <a:t>trên</a:t>
            </a:r>
            <a:r>
              <a:rPr lang="en-GB" sz="2300" dirty="0">
                <a:solidFill>
                  <a:srgbClr val="C00000"/>
                </a:solidFill>
                <a:latin typeface="+mj-lt"/>
              </a:rPr>
              <a:t> web, </a:t>
            </a:r>
            <a:r>
              <a:rPr lang="en-GB" sz="2300" dirty="0" err="1">
                <a:solidFill>
                  <a:srgbClr val="C00000"/>
                </a:solidFill>
                <a:latin typeface="+mj-lt"/>
              </a:rPr>
              <a:t>tích</a:t>
            </a:r>
            <a:r>
              <a:rPr lang="en-GB" sz="2300" dirty="0">
                <a:solidFill>
                  <a:srgbClr val="C00000"/>
                </a:solidFill>
                <a:latin typeface="+mj-lt"/>
              </a:rPr>
              <a:t> </a:t>
            </a:r>
            <a:r>
              <a:rPr lang="en-GB" sz="2300" dirty="0" err="1">
                <a:solidFill>
                  <a:srgbClr val="C00000"/>
                </a:solidFill>
                <a:latin typeface="+mj-lt"/>
              </a:rPr>
              <a:t>hợp</a:t>
            </a:r>
            <a:r>
              <a:rPr lang="en-GB" sz="2300" dirty="0">
                <a:solidFill>
                  <a:srgbClr val="C00000"/>
                </a:solidFill>
                <a:latin typeface="+mj-lt"/>
              </a:rPr>
              <a:t> </a:t>
            </a:r>
            <a:r>
              <a:rPr lang="en-GB" sz="2300" dirty="0" err="1">
                <a:solidFill>
                  <a:srgbClr val="C00000"/>
                </a:solidFill>
                <a:latin typeface="+mj-lt"/>
              </a:rPr>
              <a:t>tốt</a:t>
            </a:r>
            <a:r>
              <a:rPr lang="en-GB" sz="2300" dirty="0">
                <a:solidFill>
                  <a:srgbClr val="C00000"/>
                </a:solidFill>
                <a:latin typeface="+mj-lt"/>
              </a:rPr>
              <a:t> </a:t>
            </a:r>
            <a:r>
              <a:rPr lang="en-GB" sz="2300" dirty="0" err="1">
                <a:solidFill>
                  <a:srgbClr val="C00000"/>
                </a:solidFill>
                <a:latin typeface="+mj-lt"/>
              </a:rPr>
              <a:t>với</a:t>
            </a:r>
            <a:r>
              <a:rPr lang="en-GB" sz="2300" dirty="0">
                <a:solidFill>
                  <a:srgbClr val="C00000"/>
                </a:solidFill>
                <a:latin typeface="+mj-lt"/>
              </a:rPr>
              <a:t> HTML, CSS, JS </a:t>
            </a:r>
            <a:r>
              <a:rPr lang="en-GB" sz="2300" dirty="0" err="1">
                <a:solidFill>
                  <a:srgbClr val="C00000"/>
                </a:solidFill>
                <a:latin typeface="+mj-lt"/>
              </a:rPr>
              <a:t>và</a:t>
            </a:r>
            <a:r>
              <a:rPr lang="en-GB" sz="2300" dirty="0">
                <a:solidFill>
                  <a:srgbClr val="C00000"/>
                </a:solidFill>
                <a:latin typeface="+mj-lt"/>
              </a:rPr>
              <a:t> </a:t>
            </a:r>
            <a:r>
              <a:rPr lang="en-GB" sz="2300" dirty="0" err="1">
                <a:solidFill>
                  <a:srgbClr val="C00000"/>
                </a:solidFill>
                <a:latin typeface="+mj-lt"/>
              </a:rPr>
              <a:t>là</a:t>
            </a:r>
            <a:r>
              <a:rPr lang="en-GB" sz="2300" dirty="0">
                <a:solidFill>
                  <a:srgbClr val="C00000"/>
                </a:solidFill>
                <a:latin typeface="+mj-lt"/>
              </a:rPr>
              <a:t> </a:t>
            </a:r>
            <a:r>
              <a:rPr lang="en-GB" sz="2300" dirty="0" err="1">
                <a:solidFill>
                  <a:srgbClr val="C00000"/>
                </a:solidFill>
                <a:latin typeface="+mj-lt"/>
              </a:rPr>
              <a:t>mã</a:t>
            </a:r>
            <a:r>
              <a:rPr lang="en-GB" sz="2300" dirty="0">
                <a:solidFill>
                  <a:srgbClr val="C00000"/>
                </a:solidFill>
                <a:latin typeface="+mj-lt"/>
              </a:rPr>
              <a:t> </a:t>
            </a:r>
            <a:r>
              <a:rPr lang="en-GB" sz="2300" dirty="0" err="1">
                <a:solidFill>
                  <a:srgbClr val="C00000"/>
                </a:solidFill>
                <a:latin typeface="+mj-lt"/>
              </a:rPr>
              <a:t>nguồn</a:t>
            </a:r>
            <a:r>
              <a:rPr lang="en-GB" sz="2300" dirty="0">
                <a:solidFill>
                  <a:srgbClr val="C00000"/>
                </a:solidFill>
                <a:latin typeface="+mj-lt"/>
              </a:rPr>
              <a:t> </a:t>
            </a:r>
            <a:r>
              <a:rPr lang="en-GB" sz="2300" dirty="0" err="1">
                <a:solidFill>
                  <a:srgbClr val="C00000"/>
                </a:solidFill>
                <a:latin typeface="+mj-lt"/>
              </a:rPr>
              <a:t>mở</a:t>
            </a:r>
            <a:r>
              <a:rPr lang="en-GB" sz="2300" dirty="0">
                <a:solidFill>
                  <a:srgbClr val="C00000"/>
                </a:solidFill>
                <a:latin typeface="+mj-lt"/>
              </a:rPr>
              <a:t>.</a:t>
            </a:r>
          </a:p>
          <a:p>
            <a:pPr algn="just"/>
            <a:endParaRPr lang="en-GB" sz="2300" dirty="0">
              <a:latin typeface="+mj-lt"/>
            </a:endParaRPr>
          </a:p>
          <a:p>
            <a:pPr algn="just"/>
            <a:r>
              <a:rPr lang="en-GB" sz="2300" dirty="0">
                <a:latin typeface="+mj-lt"/>
              </a:rPr>
              <a:t>D) </a:t>
            </a:r>
            <a:r>
              <a:rPr lang="en-GB" sz="2300" dirty="0" err="1">
                <a:latin typeface="+mj-lt"/>
              </a:rPr>
              <a:t>Được</a:t>
            </a:r>
            <a:r>
              <a:rPr lang="en-GB" sz="2300" dirty="0">
                <a:latin typeface="+mj-lt"/>
              </a:rPr>
              <a:t> </a:t>
            </a:r>
            <a:r>
              <a:rPr lang="en-GB" sz="2300" dirty="0" err="1">
                <a:latin typeface="+mj-lt"/>
              </a:rPr>
              <a:t>thiết</a:t>
            </a:r>
            <a:r>
              <a:rPr lang="en-GB" sz="2300" dirty="0">
                <a:latin typeface="+mj-lt"/>
              </a:rPr>
              <a:t> </a:t>
            </a:r>
            <a:r>
              <a:rPr lang="en-GB" sz="2300" dirty="0" err="1">
                <a:latin typeface="+mj-lt"/>
              </a:rPr>
              <a:t>kế</a:t>
            </a:r>
            <a:r>
              <a:rPr lang="en-GB" sz="2300" dirty="0">
                <a:latin typeface="+mj-lt"/>
              </a:rPr>
              <a:t> </a:t>
            </a:r>
            <a:r>
              <a:rPr lang="en-GB" sz="2300" dirty="0" err="1">
                <a:latin typeface="+mj-lt"/>
              </a:rPr>
              <a:t>riêng</a:t>
            </a:r>
            <a:r>
              <a:rPr lang="en-GB" sz="2300" dirty="0">
                <a:latin typeface="+mj-lt"/>
              </a:rPr>
              <a:t> </a:t>
            </a:r>
            <a:r>
              <a:rPr lang="en-GB" sz="2300" dirty="0" err="1">
                <a:latin typeface="+mj-lt"/>
              </a:rPr>
              <a:t>để</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a:t>
            </a:r>
            <a:r>
              <a:rPr lang="en-GB" sz="2300" dirty="0" err="1">
                <a:latin typeface="+mj-lt"/>
              </a:rPr>
              <a:t>ứng</a:t>
            </a:r>
            <a:r>
              <a:rPr lang="en-GB" sz="2300" dirty="0">
                <a:latin typeface="+mj-lt"/>
              </a:rPr>
              <a:t> </a:t>
            </a:r>
            <a:r>
              <a:rPr lang="en-GB" sz="2300" dirty="0" err="1">
                <a:latin typeface="+mj-lt"/>
              </a:rPr>
              <a:t>dụng</a:t>
            </a:r>
            <a:r>
              <a:rPr lang="en-GB" sz="2300" dirty="0">
                <a:latin typeface="+mj-lt"/>
              </a:rPr>
              <a:t> di </a:t>
            </a:r>
            <a:r>
              <a:rPr lang="en-GB" sz="2300" dirty="0" err="1">
                <a:latin typeface="+mj-lt"/>
              </a:rPr>
              <a:t>động</a:t>
            </a:r>
            <a:r>
              <a:rPr lang="en-GB" sz="2300" dirty="0">
                <a:latin typeface="+mj-lt"/>
              </a:rPr>
              <a:t>.</a:t>
            </a:r>
          </a:p>
        </p:txBody>
      </p:sp>
    </p:spTree>
    <p:extLst>
      <p:ext uri="{BB962C8B-B14F-4D97-AF65-F5344CB8AC3E}">
        <p14:creationId xmlns:p14="http://schemas.microsoft.com/office/powerpoint/2010/main" val="37637410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B922B-FBF5-AFD1-B1D5-02450689512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5AA54C0-54A3-16E1-00CE-111976BF3A0E}"/>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36</a:t>
            </a:fld>
            <a:endParaRPr lang="en-US" sz="2300" b="1">
              <a:latin typeface="+mj-lt"/>
            </a:endParaRPr>
          </a:p>
        </p:txBody>
      </p:sp>
      <p:sp>
        <p:nvSpPr>
          <p:cNvPr id="3" name="TextBox 2">
            <a:extLst>
              <a:ext uri="{FF2B5EF4-FFF2-40B4-BE49-F238E27FC236}">
                <a16:creationId xmlns:a16="http://schemas.microsoft.com/office/drawing/2014/main" id="{D96D105D-8FC1-6DE4-D67D-A9093001A006}"/>
              </a:ext>
            </a:extLst>
          </p:cNvPr>
          <p:cNvSpPr txBox="1"/>
          <p:nvPr/>
        </p:nvSpPr>
        <p:spPr>
          <a:xfrm>
            <a:off x="2432489" y="1082204"/>
            <a:ext cx="7327023" cy="4339650"/>
          </a:xfrm>
          <a:prstGeom prst="rect">
            <a:avLst/>
          </a:prstGeom>
          <a:noFill/>
        </p:spPr>
        <p:txBody>
          <a:bodyPr wrap="square">
            <a:spAutoFit/>
          </a:bodyPr>
          <a:lstStyle/>
          <a:p>
            <a:pPr algn="just"/>
            <a:r>
              <a:rPr lang="en-GB" sz="2300" b="1" dirty="0">
                <a:latin typeface="+mj-lt"/>
              </a:rPr>
              <a:t>Quiz 06: </a:t>
            </a:r>
            <a:r>
              <a:rPr lang="en-GB" sz="2300" b="1" dirty="0" err="1">
                <a:latin typeface="+mj-lt"/>
              </a:rPr>
              <a:t>Kiến</a:t>
            </a:r>
            <a:r>
              <a:rPr lang="en-GB" sz="2300" b="1" dirty="0">
                <a:latin typeface="+mj-lt"/>
              </a:rPr>
              <a:t> </a:t>
            </a:r>
            <a:r>
              <a:rPr lang="en-GB" sz="2300" b="1" dirty="0" err="1">
                <a:latin typeface="+mj-lt"/>
              </a:rPr>
              <a:t>thức</a:t>
            </a:r>
            <a:r>
              <a:rPr lang="en-GB" sz="2300" b="1" dirty="0">
                <a:latin typeface="+mj-lt"/>
              </a:rPr>
              <a:t> </a:t>
            </a:r>
            <a:r>
              <a:rPr lang="en-GB" sz="2300" b="1" dirty="0" err="1">
                <a:latin typeface="+mj-lt"/>
              </a:rPr>
              <a:t>nền</a:t>
            </a:r>
            <a:r>
              <a:rPr lang="en-GB" sz="2300" b="1" dirty="0">
                <a:latin typeface="+mj-lt"/>
              </a:rPr>
              <a:t> </a:t>
            </a:r>
            <a:r>
              <a:rPr lang="en-GB" sz="2300" b="1" dirty="0" err="1">
                <a:latin typeface="+mj-lt"/>
              </a:rPr>
              <a:t>tảng</a:t>
            </a:r>
            <a:r>
              <a:rPr lang="en-GB" sz="2300" b="1" dirty="0">
                <a:latin typeface="+mj-lt"/>
              </a:rPr>
              <a:t> </a:t>
            </a:r>
            <a:r>
              <a:rPr lang="en-GB" sz="2300" b="1" dirty="0" err="1">
                <a:latin typeface="+mj-lt"/>
              </a:rPr>
              <a:t>và</a:t>
            </a:r>
            <a:r>
              <a:rPr lang="en-GB" sz="2300" b="1" dirty="0">
                <a:latin typeface="+mj-lt"/>
              </a:rPr>
              <a:t> </a:t>
            </a:r>
            <a:r>
              <a:rPr lang="en-GB" sz="2300" b="1" dirty="0" err="1">
                <a:latin typeface="+mj-lt"/>
              </a:rPr>
              <a:t>phẩm</a:t>
            </a:r>
            <a:r>
              <a:rPr lang="en-GB" sz="2300" b="1" dirty="0">
                <a:latin typeface="+mj-lt"/>
              </a:rPr>
              <a:t> </a:t>
            </a:r>
            <a:r>
              <a:rPr lang="en-GB" sz="2300" b="1" dirty="0" err="1">
                <a:latin typeface="+mj-lt"/>
              </a:rPr>
              <a:t>chất</a:t>
            </a:r>
            <a:r>
              <a:rPr lang="en-GB" sz="2300" b="1" dirty="0">
                <a:latin typeface="+mj-lt"/>
              </a:rPr>
              <a:t> </a:t>
            </a:r>
            <a:r>
              <a:rPr lang="en-GB" sz="2300" b="1" dirty="0" err="1">
                <a:latin typeface="+mj-lt"/>
              </a:rPr>
              <a:t>nào</a:t>
            </a:r>
            <a:r>
              <a:rPr lang="en-GB" sz="2300" b="1" dirty="0">
                <a:latin typeface="+mj-lt"/>
              </a:rPr>
              <a:t> </a:t>
            </a:r>
            <a:r>
              <a:rPr lang="en-GB" sz="2300" b="1" dirty="0" err="1">
                <a:latin typeface="+mj-lt"/>
              </a:rPr>
              <a:t>hữu</a:t>
            </a:r>
            <a:r>
              <a:rPr lang="en-GB" sz="2300" b="1" dirty="0">
                <a:latin typeface="+mj-lt"/>
              </a:rPr>
              <a:t> </a:t>
            </a:r>
            <a:r>
              <a:rPr lang="en-GB" sz="2300" b="1" dirty="0" err="1">
                <a:latin typeface="+mj-lt"/>
              </a:rPr>
              <a:t>ích</a:t>
            </a:r>
            <a:r>
              <a:rPr lang="en-GB" sz="2300" b="1" dirty="0">
                <a:latin typeface="+mj-lt"/>
              </a:rPr>
              <a:t> </a:t>
            </a:r>
            <a:r>
              <a:rPr lang="en-GB" sz="2300" b="1" dirty="0" err="1">
                <a:latin typeface="+mj-lt"/>
              </a:rPr>
              <a:t>nhất</a:t>
            </a:r>
            <a:r>
              <a:rPr lang="en-GB" sz="2300" b="1" dirty="0">
                <a:latin typeface="+mj-lt"/>
              </a:rPr>
              <a:t> </a:t>
            </a:r>
            <a:r>
              <a:rPr lang="en-GB" sz="2300" b="1" dirty="0" err="1">
                <a:latin typeface="+mj-lt"/>
              </a:rPr>
              <a:t>để</a:t>
            </a:r>
            <a:r>
              <a:rPr lang="en-GB" sz="2300" b="1" dirty="0">
                <a:latin typeface="+mj-lt"/>
              </a:rPr>
              <a:t> </a:t>
            </a:r>
            <a:r>
              <a:rPr lang="en-GB" sz="2300" b="1" dirty="0" err="1">
                <a:latin typeface="+mj-lt"/>
              </a:rPr>
              <a:t>người</a:t>
            </a:r>
            <a:r>
              <a:rPr lang="en-GB" sz="2300" b="1" dirty="0">
                <a:latin typeface="+mj-lt"/>
              </a:rPr>
              <a:t> </a:t>
            </a:r>
            <a:r>
              <a:rPr lang="en-GB" sz="2300" b="1" dirty="0" err="1">
                <a:latin typeface="+mj-lt"/>
              </a:rPr>
              <a:t>dungf</a:t>
            </a:r>
            <a:r>
              <a:rPr lang="en-GB" sz="2300" b="1" dirty="0">
                <a:latin typeface="+mj-lt"/>
              </a:rPr>
              <a:t> </a:t>
            </a:r>
            <a:r>
              <a:rPr lang="en-GB" sz="2300" b="1" dirty="0" err="1">
                <a:latin typeface="+mj-lt"/>
              </a:rPr>
              <a:t>khai</a:t>
            </a:r>
            <a:r>
              <a:rPr lang="en-GB" sz="2300" b="1" dirty="0">
                <a:latin typeface="+mj-lt"/>
              </a:rPr>
              <a:t> </a:t>
            </a:r>
            <a:r>
              <a:rPr lang="en-GB" sz="2300" b="1" dirty="0" err="1">
                <a:latin typeface="+mj-lt"/>
              </a:rPr>
              <a:t>thác</a:t>
            </a:r>
            <a:r>
              <a:rPr lang="en-GB" sz="2300" b="1" dirty="0">
                <a:latin typeface="+mj-lt"/>
              </a:rPr>
              <a:t> </a:t>
            </a:r>
            <a:r>
              <a:rPr lang="en-GB" sz="2300" b="1" dirty="0" err="1">
                <a:latin typeface="+mj-lt"/>
              </a:rPr>
              <a:t>tối</a:t>
            </a:r>
            <a:r>
              <a:rPr lang="en-GB" sz="2300" b="1" dirty="0">
                <a:latin typeface="+mj-lt"/>
              </a:rPr>
              <a:t> </a:t>
            </a:r>
            <a:r>
              <a:rPr lang="en-GB" sz="2300" b="1" dirty="0" err="1">
                <a:latin typeface="+mj-lt"/>
              </a:rPr>
              <a:t>đa</a:t>
            </a:r>
            <a:r>
              <a:rPr lang="en-GB" sz="2300" b="1" dirty="0">
                <a:latin typeface="+mj-lt"/>
              </a:rPr>
              <a:t> p5.js ?</a:t>
            </a:r>
          </a:p>
          <a:p>
            <a:pPr algn="just"/>
            <a:endParaRPr lang="en-GB" sz="2300" dirty="0">
              <a:latin typeface="+mj-lt"/>
            </a:endParaRPr>
          </a:p>
          <a:p>
            <a:pPr algn="just"/>
            <a:r>
              <a:rPr lang="en-GB" sz="2300" dirty="0">
                <a:latin typeface="+mj-lt"/>
              </a:rPr>
              <a:t>A) Thành </a:t>
            </a:r>
            <a:r>
              <a:rPr lang="en-GB" sz="2300" dirty="0" err="1">
                <a:latin typeface="+mj-lt"/>
              </a:rPr>
              <a:t>thạo</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a:t>
            </a:r>
            <a:r>
              <a:rPr lang="en-GB" sz="2300" dirty="0" err="1">
                <a:latin typeface="+mj-lt"/>
              </a:rPr>
              <a:t>phía</a:t>
            </a:r>
            <a:r>
              <a:rPr lang="en-GB" sz="2300" dirty="0">
                <a:latin typeface="+mj-lt"/>
              </a:rPr>
              <a:t> server </a:t>
            </a:r>
            <a:r>
              <a:rPr lang="en-GB" sz="2300" dirty="0" err="1">
                <a:latin typeface="+mj-lt"/>
              </a:rPr>
              <a:t>và</a:t>
            </a:r>
            <a:r>
              <a:rPr lang="en-GB" sz="2300" dirty="0">
                <a:latin typeface="+mj-lt"/>
              </a:rPr>
              <a:t> </a:t>
            </a:r>
            <a:r>
              <a:rPr lang="en-GB" sz="2300" dirty="0" err="1">
                <a:latin typeface="+mj-lt"/>
              </a:rPr>
              <a:t>tích</a:t>
            </a:r>
            <a:r>
              <a:rPr lang="en-GB" sz="2300" dirty="0">
                <a:latin typeface="+mj-lt"/>
              </a:rPr>
              <a:t> </a:t>
            </a:r>
            <a:r>
              <a:rPr lang="en-GB" sz="2300" dirty="0" err="1">
                <a:latin typeface="+mj-lt"/>
              </a:rPr>
              <a:t>hợp</a:t>
            </a:r>
            <a:r>
              <a:rPr lang="en-GB" sz="2300" dirty="0">
                <a:latin typeface="+mj-lt"/>
              </a:rPr>
              <a:t> API.</a:t>
            </a:r>
          </a:p>
          <a:p>
            <a:pPr algn="just"/>
            <a:endParaRPr lang="en-GB" sz="2300" dirty="0">
              <a:latin typeface="+mj-lt"/>
            </a:endParaRPr>
          </a:p>
          <a:p>
            <a:pPr algn="just"/>
            <a:r>
              <a:rPr lang="en-GB" sz="2300" dirty="0">
                <a:latin typeface="+mj-lt"/>
              </a:rPr>
              <a:t>B) Quen </a:t>
            </a:r>
            <a:r>
              <a:rPr lang="en-GB" sz="2300" dirty="0" err="1">
                <a:latin typeface="+mj-lt"/>
              </a:rPr>
              <a:t>thuộc</a:t>
            </a:r>
            <a:r>
              <a:rPr lang="en-GB" sz="2300" dirty="0">
                <a:latin typeface="+mj-lt"/>
              </a:rPr>
              <a:t> </a:t>
            </a:r>
            <a:r>
              <a:rPr lang="en-GB" sz="2300" dirty="0" err="1">
                <a:latin typeface="+mj-lt"/>
              </a:rPr>
              <a:t>với</a:t>
            </a:r>
            <a:r>
              <a:rPr lang="en-GB" sz="2300" dirty="0">
                <a:latin typeface="+mj-lt"/>
              </a:rPr>
              <a:t> HTML, CSS, JS </a:t>
            </a:r>
            <a:r>
              <a:rPr lang="en-GB" sz="2300" dirty="0" err="1">
                <a:latin typeface="+mj-lt"/>
              </a:rPr>
              <a:t>cơ</a:t>
            </a:r>
            <a:r>
              <a:rPr lang="en-GB" sz="2300" dirty="0">
                <a:latin typeface="+mj-lt"/>
              </a:rPr>
              <a:t> </a:t>
            </a:r>
            <a:r>
              <a:rPr lang="en-GB" sz="2300" dirty="0" err="1">
                <a:latin typeface="+mj-lt"/>
              </a:rPr>
              <a:t>bản</a:t>
            </a:r>
            <a:r>
              <a:rPr lang="en-GB" sz="2300" dirty="0">
                <a:latin typeface="+mj-lt"/>
              </a:rPr>
              <a:t> </a:t>
            </a:r>
            <a:r>
              <a:rPr lang="en-GB" sz="2300" dirty="0" err="1">
                <a:latin typeface="+mj-lt"/>
              </a:rPr>
              <a:t>và</a:t>
            </a:r>
            <a:r>
              <a:rPr lang="en-GB" sz="2300" dirty="0">
                <a:latin typeface="+mj-lt"/>
              </a:rPr>
              <a:t> </a:t>
            </a:r>
            <a:r>
              <a:rPr lang="en-GB" sz="2300" dirty="0" err="1">
                <a:latin typeface="+mj-lt"/>
              </a:rPr>
              <a:t>hứng</a:t>
            </a:r>
            <a:r>
              <a:rPr lang="en-GB" sz="2300" dirty="0">
                <a:latin typeface="+mj-lt"/>
              </a:rPr>
              <a:t> </a:t>
            </a:r>
            <a:r>
              <a:rPr lang="en-GB" sz="2300" dirty="0" err="1">
                <a:latin typeface="+mj-lt"/>
              </a:rPr>
              <a:t>thú</a:t>
            </a:r>
            <a:r>
              <a:rPr lang="en-GB" sz="2300" dirty="0">
                <a:latin typeface="+mj-lt"/>
              </a:rPr>
              <a:t> </a:t>
            </a:r>
            <a:r>
              <a:rPr lang="en-GB" sz="2300" dirty="0" err="1">
                <a:latin typeface="+mj-lt"/>
              </a:rPr>
              <a:t>với</a:t>
            </a:r>
            <a:r>
              <a:rPr lang="en-GB" sz="2300" dirty="0">
                <a:latin typeface="+mj-lt"/>
              </a:rPr>
              <a:t> </a:t>
            </a:r>
            <a:r>
              <a:rPr lang="en-GB" sz="2300" dirty="0" err="1">
                <a:latin typeface="+mj-lt"/>
              </a:rPr>
              <a:t>nghệ</a:t>
            </a:r>
            <a:r>
              <a:rPr lang="en-GB" sz="2300" dirty="0">
                <a:latin typeface="+mj-lt"/>
              </a:rPr>
              <a:t> </a:t>
            </a:r>
            <a:r>
              <a:rPr lang="en-GB" sz="2300" dirty="0" err="1">
                <a:latin typeface="+mj-lt"/>
              </a:rPr>
              <a:t>thuật</a:t>
            </a:r>
            <a:r>
              <a:rPr lang="en-GB" sz="2300" dirty="0">
                <a:latin typeface="+mj-lt"/>
              </a:rPr>
              <a:t> </a:t>
            </a:r>
            <a:r>
              <a:rPr lang="en-GB" sz="2300" dirty="0" err="1">
                <a:latin typeface="+mj-lt"/>
              </a:rPr>
              <a:t>kỹ</a:t>
            </a:r>
            <a:r>
              <a:rPr lang="en-GB" sz="2300" dirty="0">
                <a:latin typeface="+mj-lt"/>
              </a:rPr>
              <a:t> </a:t>
            </a:r>
            <a:r>
              <a:rPr lang="en-GB" sz="2300" dirty="0" err="1">
                <a:latin typeface="+mj-lt"/>
              </a:rPr>
              <a:t>thuật</a:t>
            </a:r>
            <a:r>
              <a:rPr lang="en-GB" sz="2300" dirty="0">
                <a:latin typeface="+mj-lt"/>
              </a:rPr>
              <a:t> </a:t>
            </a:r>
            <a:r>
              <a:rPr lang="en-GB" sz="2300" dirty="0" err="1">
                <a:latin typeface="+mj-lt"/>
              </a:rPr>
              <a:t>số</a:t>
            </a:r>
            <a:r>
              <a:rPr lang="en-GB" sz="2300" dirty="0">
                <a:latin typeface="+mj-lt"/>
              </a:rPr>
              <a:t> </a:t>
            </a:r>
            <a:r>
              <a:rPr lang="en-GB" sz="2300" dirty="0" err="1">
                <a:latin typeface="+mj-lt"/>
              </a:rPr>
              <a:t>và</a:t>
            </a:r>
            <a:r>
              <a:rPr lang="en-GB" sz="2300" dirty="0">
                <a:latin typeface="+mj-lt"/>
              </a:rPr>
              <a:t> </a:t>
            </a:r>
            <a:r>
              <a:rPr lang="en-GB" sz="2300" dirty="0" err="1">
                <a:latin typeface="+mj-lt"/>
              </a:rPr>
              <a:t>đồ</a:t>
            </a:r>
            <a:r>
              <a:rPr lang="en-GB" sz="2300" dirty="0">
                <a:latin typeface="+mj-lt"/>
              </a:rPr>
              <a:t> </a:t>
            </a:r>
            <a:r>
              <a:rPr lang="en-GB" sz="2300" dirty="0" err="1">
                <a:latin typeface="+mj-lt"/>
              </a:rPr>
              <a:t>họa</a:t>
            </a:r>
            <a:r>
              <a:rPr lang="en-GB" sz="2300" dirty="0">
                <a:latin typeface="+mj-lt"/>
              </a:rPr>
              <a:t> </a:t>
            </a:r>
            <a:r>
              <a:rPr lang="en-GB" sz="2300" dirty="0" err="1">
                <a:latin typeface="+mj-lt"/>
              </a:rPr>
              <a:t>máy</a:t>
            </a:r>
            <a:r>
              <a:rPr lang="en-GB" sz="2300" dirty="0">
                <a:latin typeface="+mj-lt"/>
              </a:rPr>
              <a:t> </a:t>
            </a:r>
            <a:r>
              <a:rPr lang="en-GB" sz="2300" dirty="0" err="1">
                <a:latin typeface="+mj-lt"/>
              </a:rPr>
              <a:t>tính</a:t>
            </a:r>
            <a:r>
              <a:rPr lang="en-GB" sz="2300" dirty="0">
                <a:latin typeface="+mj-lt"/>
              </a:rPr>
              <a:t>.</a:t>
            </a:r>
          </a:p>
          <a:p>
            <a:pPr algn="just"/>
            <a:endParaRPr lang="en-GB" sz="2300" dirty="0">
              <a:latin typeface="+mj-lt"/>
            </a:endParaRPr>
          </a:p>
          <a:p>
            <a:pPr algn="just"/>
            <a:r>
              <a:rPr lang="en-GB" sz="2300" dirty="0">
                <a:latin typeface="+mj-lt"/>
              </a:rPr>
              <a:t>C) </a:t>
            </a:r>
            <a:r>
              <a:rPr lang="en-GB" sz="2300" dirty="0" err="1">
                <a:latin typeface="+mj-lt"/>
              </a:rPr>
              <a:t>Có</a:t>
            </a:r>
            <a:r>
              <a:rPr lang="en-GB" sz="2300" dirty="0">
                <a:latin typeface="+mj-lt"/>
              </a:rPr>
              <a:t> </a:t>
            </a:r>
            <a:r>
              <a:rPr lang="en-GB" sz="2300" dirty="0" err="1">
                <a:latin typeface="+mj-lt"/>
              </a:rPr>
              <a:t>kiến</a:t>
            </a:r>
            <a:r>
              <a:rPr lang="en-GB" sz="2300" dirty="0">
                <a:latin typeface="+mj-lt"/>
              </a:rPr>
              <a:t> </a:t>
            </a:r>
            <a:r>
              <a:rPr lang="en-GB" sz="2300" dirty="0" err="1">
                <a:latin typeface="+mj-lt"/>
              </a:rPr>
              <a:t>thức</a:t>
            </a:r>
            <a:r>
              <a:rPr lang="en-GB" sz="2300" dirty="0">
                <a:latin typeface="+mj-lt"/>
              </a:rPr>
              <a:t> </a:t>
            </a:r>
            <a:r>
              <a:rPr lang="en-GB" sz="2300" dirty="0" err="1">
                <a:latin typeface="+mj-lt"/>
              </a:rPr>
              <a:t>với</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a:t>
            </a:r>
            <a:r>
              <a:rPr lang="en-GB" sz="2300" dirty="0" err="1">
                <a:latin typeface="+mj-lt"/>
              </a:rPr>
              <a:t>ứng</a:t>
            </a:r>
            <a:r>
              <a:rPr lang="en-GB" sz="2300" dirty="0">
                <a:latin typeface="+mj-lt"/>
              </a:rPr>
              <a:t> </a:t>
            </a:r>
            <a:r>
              <a:rPr lang="en-GB" sz="2300" dirty="0" err="1">
                <a:latin typeface="+mj-lt"/>
              </a:rPr>
              <a:t>dụng</a:t>
            </a:r>
            <a:r>
              <a:rPr lang="en-GB" sz="2300" dirty="0">
                <a:latin typeface="+mj-lt"/>
              </a:rPr>
              <a:t> di </a:t>
            </a:r>
            <a:r>
              <a:rPr lang="en-GB" sz="2300" dirty="0" err="1">
                <a:latin typeface="+mj-lt"/>
              </a:rPr>
              <a:t>động</a:t>
            </a:r>
            <a:r>
              <a:rPr lang="en-GB" sz="2300" dirty="0">
                <a:latin typeface="+mj-lt"/>
              </a:rPr>
              <a:t> </a:t>
            </a:r>
            <a:r>
              <a:rPr lang="en-GB" sz="2300" dirty="0" err="1">
                <a:latin typeface="+mj-lt"/>
              </a:rPr>
              <a:t>với</a:t>
            </a:r>
            <a:r>
              <a:rPr lang="en-GB" sz="2300" dirty="0">
                <a:latin typeface="+mj-lt"/>
              </a:rPr>
              <a:t> Swift </a:t>
            </a:r>
            <a:r>
              <a:rPr lang="en-GB" sz="2300" dirty="0" err="1">
                <a:latin typeface="+mj-lt"/>
              </a:rPr>
              <a:t>và</a:t>
            </a:r>
            <a:r>
              <a:rPr lang="en-GB" sz="2300" dirty="0">
                <a:latin typeface="+mj-lt"/>
              </a:rPr>
              <a:t> Kotlin.</a:t>
            </a:r>
          </a:p>
          <a:p>
            <a:pPr algn="just"/>
            <a:endParaRPr lang="en-GB" sz="2300" dirty="0">
              <a:latin typeface="+mj-lt"/>
            </a:endParaRPr>
          </a:p>
          <a:p>
            <a:pPr algn="just"/>
            <a:r>
              <a:rPr lang="en-GB" sz="2300" dirty="0">
                <a:latin typeface="+mj-lt"/>
              </a:rPr>
              <a:t>D) </a:t>
            </a:r>
            <a:r>
              <a:rPr lang="en-GB" sz="2300" dirty="0" err="1">
                <a:latin typeface="+mj-lt"/>
              </a:rPr>
              <a:t>Hiểu</a:t>
            </a:r>
            <a:r>
              <a:rPr lang="en-GB" sz="2300" dirty="0">
                <a:latin typeface="+mj-lt"/>
              </a:rPr>
              <a:t> </a:t>
            </a:r>
            <a:r>
              <a:rPr lang="en-GB" sz="2300" dirty="0" err="1">
                <a:latin typeface="+mj-lt"/>
              </a:rPr>
              <a:t>biết</a:t>
            </a:r>
            <a:r>
              <a:rPr lang="en-GB" sz="2300" dirty="0">
                <a:latin typeface="+mj-lt"/>
              </a:rPr>
              <a:t> </a:t>
            </a:r>
            <a:r>
              <a:rPr lang="en-GB" sz="2300" dirty="0" err="1">
                <a:latin typeface="+mj-lt"/>
              </a:rPr>
              <a:t>sâu</a:t>
            </a:r>
            <a:r>
              <a:rPr lang="en-GB" sz="2300" dirty="0">
                <a:latin typeface="+mj-lt"/>
              </a:rPr>
              <a:t> </a:t>
            </a:r>
            <a:r>
              <a:rPr lang="en-GB" sz="2300" dirty="0" err="1">
                <a:latin typeface="+mj-lt"/>
              </a:rPr>
              <a:t>sắc</a:t>
            </a:r>
            <a:r>
              <a:rPr lang="en-GB" sz="2300" dirty="0">
                <a:latin typeface="+mj-lt"/>
              </a:rPr>
              <a:t> </a:t>
            </a:r>
            <a:r>
              <a:rPr lang="en-GB" sz="2300" dirty="0" err="1">
                <a:latin typeface="+mj-lt"/>
              </a:rPr>
              <a:t>về</a:t>
            </a:r>
            <a:r>
              <a:rPr lang="en-GB" sz="2300" dirty="0">
                <a:latin typeface="+mj-lt"/>
              </a:rPr>
              <a:t> </a:t>
            </a:r>
            <a:r>
              <a:rPr lang="en-GB" sz="2300" dirty="0" err="1">
                <a:latin typeface="+mj-lt"/>
              </a:rPr>
              <a:t>học</a:t>
            </a:r>
            <a:r>
              <a:rPr lang="en-GB" sz="2300" dirty="0">
                <a:latin typeface="+mj-lt"/>
              </a:rPr>
              <a:t> </a:t>
            </a:r>
            <a:r>
              <a:rPr lang="en-GB" sz="2300" dirty="0" err="1">
                <a:latin typeface="+mj-lt"/>
              </a:rPr>
              <a:t>máy</a:t>
            </a:r>
            <a:r>
              <a:rPr lang="en-GB" sz="2300" dirty="0">
                <a:latin typeface="+mj-lt"/>
              </a:rPr>
              <a:t> </a:t>
            </a:r>
            <a:r>
              <a:rPr lang="en-GB" sz="2300" dirty="0" err="1">
                <a:latin typeface="+mj-lt"/>
              </a:rPr>
              <a:t>và</a:t>
            </a:r>
            <a:r>
              <a:rPr lang="en-GB" sz="2300" dirty="0">
                <a:latin typeface="+mj-lt"/>
              </a:rPr>
              <a:t> </a:t>
            </a:r>
            <a:r>
              <a:rPr lang="en-GB" sz="2300" dirty="0" err="1">
                <a:latin typeface="+mj-lt"/>
              </a:rPr>
              <a:t>phân</a:t>
            </a:r>
            <a:r>
              <a:rPr lang="en-GB" sz="2300" dirty="0">
                <a:latin typeface="+mj-lt"/>
              </a:rPr>
              <a:t> </a:t>
            </a:r>
            <a:r>
              <a:rPr lang="en-GB" sz="2300" dirty="0" err="1">
                <a:latin typeface="+mj-lt"/>
              </a:rPr>
              <a:t>tích</a:t>
            </a:r>
            <a:r>
              <a:rPr lang="en-GB" sz="2300" dirty="0">
                <a:latin typeface="+mj-lt"/>
              </a:rPr>
              <a:t> </a:t>
            </a:r>
            <a:r>
              <a:rPr lang="en-GB" sz="2300" dirty="0" err="1">
                <a:latin typeface="+mj-lt"/>
              </a:rPr>
              <a:t>dữ</a:t>
            </a:r>
            <a:r>
              <a:rPr lang="en-GB" sz="2300" dirty="0">
                <a:latin typeface="+mj-lt"/>
              </a:rPr>
              <a:t> </a:t>
            </a:r>
            <a:r>
              <a:rPr lang="en-GB" sz="2300" dirty="0" err="1">
                <a:latin typeface="+mj-lt"/>
              </a:rPr>
              <a:t>liệu</a:t>
            </a:r>
            <a:endParaRPr lang="en-GB" sz="2300" dirty="0">
              <a:latin typeface="+mj-lt"/>
            </a:endParaRPr>
          </a:p>
        </p:txBody>
      </p:sp>
    </p:spTree>
    <p:extLst>
      <p:ext uri="{BB962C8B-B14F-4D97-AF65-F5344CB8AC3E}">
        <p14:creationId xmlns:p14="http://schemas.microsoft.com/office/powerpoint/2010/main" val="249979552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E6CC5-FC9C-B9F8-3F64-AD42B313CFF2}"/>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947441-461E-7074-25AB-80EC7F443D08}"/>
              </a:ext>
            </a:extLst>
          </p:cNvPr>
          <p:cNvSpPr>
            <a:spLocks noGrp="1"/>
          </p:cNvSpPr>
          <p:nvPr>
            <p:ph type="sldNum" sz="quarter" idx="12"/>
          </p:nvPr>
        </p:nvSpPr>
        <p:spPr/>
        <p:txBody>
          <a:bodyPr vert="horz" lIns="91440" tIns="45720" rIns="91440" bIns="45720" rtlCol="0" anchor="ctr"/>
          <a:lstStyle/>
          <a:p>
            <a:fld id="{28844951-7827-47D4-8276-7DDE1FA7D85A}" type="slidenum">
              <a:rPr lang="en-US" sz="2300" b="1">
                <a:latin typeface="+mj-lt"/>
              </a:rPr>
              <a:pPr/>
              <a:t>37</a:t>
            </a:fld>
            <a:endParaRPr lang="en-US" sz="2300" b="1">
              <a:latin typeface="+mj-lt"/>
            </a:endParaRPr>
          </a:p>
        </p:txBody>
      </p:sp>
      <p:sp>
        <p:nvSpPr>
          <p:cNvPr id="3" name="TextBox 2">
            <a:extLst>
              <a:ext uri="{FF2B5EF4-FFF2-40B4-BE49-F238E27FC236}">
                <a16:creationId xmlns:a16="http://schemas.microsoft.com/office/drawing/2014/main" id="{89D99057-094D-AC82-DC79-92B55C30BEC1}"/>
              </a:ext>
            </a:extLst>
          </p:cNvPr>
          <p:cNvSpPr txBox="1"/>
          <p:nvPr/>
        </p:nvSpPr>
        <p:spPr>
          <a:xfrm>
            <a:off x="2432489" y="1082204"/>
            <a:ext cx="7327023" cy="4339650"/>
          </a:xfrm>
          <a:prstGeom prst="rect">
            <a:avLst/>
          </a:prstGeom>
          <a:noFill/>
        </p:spPr>
        <p:txBody>
          <a:bodyPr wrap="square">
            <a:spAutoFit/>
          </a:bodyPr>
          <a:lstStyle/>
          <a:p>
            <a:pPr algn="just"/>
            <a:r>
              <a:rPr lang="en-GB" sz="2300" b="1" dirty="0">
                <a:latin typeface="+mj-lt"/>
              </a:rPr>
              <a:t>Quiz 06: </a:t>
            </a:r>
            <a:r>
              <a:rPr lang="en-GB" sz="2300" b="1" dirty="0" err="1">
                <a:latin typeface="+mj-lt"/>
              </a:rPr>
              <a:t>Kiến</a:t>
            </a:r>
            <a:r>
              <a:rPr lang="en-GB" sz="2300" b="1" dirty="0">
                <a:latin typeface="+mj-lt"/>
              </a:rPr>
              <a:t> </a:t>
            </a:r>
            <a:r>
              <a:rPr lang="en-GB" sz="2300" b="1" dirty="0" err="1">
                <a:latin typeface="+mj-lt"/>
              </a:rPr>
              <a:t>thức</a:t>
            </a:r>
            <a:r>
              <a:rPr lang="en-GB" sz="2300" b="1" dirty="0">
                <a:latin typeface="+mj-lt"/>
              </a:rPr>
              <a:t> </a:t>
            </a:r>
            <a:r>
              <a:rPr lang="en-GB" sz="2300" b="1" dirty="0" err="1">
                <a:latin typeface="+mj-lt"/>
              </a:rPr>
              <a:t>nền</a:t>
            </a:r>
            <a:r>
              <a:rPr lang="en-GB" sz="2300" b="1" dirty="0">
                <a:latin typeface="+mj-lt"/>
              </a:rPr>
              <a:t> </a:t>
            </a:r>
            <a:r>
              <a:rPr lang="en-GB" sz="2300" b="1" dirty="0" err="1">
                <a:latin typeface="+mj-lt"/>
              </a:rPr>
              <a:t>tảng</a:t>
            </a:r>
            <a:r>
              <a:rPr lang="en-GB" sz="2300" b="1" dirty="0">
                <a:latin typeface="+mj-lt"/>
              </a:rPr>
              <a:t> </a:t>
            </a:r>
            <a:r>
              <a:rPr lang="en-GB" sz="2300" b="1" dirty="0" err="1">
                <a:latin typeface="+mj-lt"/>
              </a:rPr>
              <a:t>và</a:t>
            </a:r>
            <a:r>
              <a:rPr lang="en-GB" sz="2300" b="1" dirty="0">
                <a:latin typeface="+mj-lt"/>
              </a:rPr>
              <a:t> </a:t>
            </a:r>
            <a:r>
              <a:rPr lang="en-GB" sz="2300" b="1" dirty="0" err="1">
                <a:latin typeface="+mj-lt"/>
              </a:rPr>
              <a:t>phẩm</a:t>
            </a:r>
            <a:r>
              <a:rPr lang="en-GB" sz="2300" b="1" dirty="0">
                <a:latin typeface="+mj-lt"/>
              </a:rPr>
              <a:t> </a:t>
            </a:r>
            <a:r>
              <a:rPr lang="en-GB" sz="2300" b="1" dirty="0" err="1">
                <a:latin typeface="+mj-lt"/>
              </a:rPr>
              <a:t>chất</a:t>
            </a:r>
            <a:r>
              <a:rPr lang="en-GB" sz="2300" b="1" dirty="0">
                <a:latin typeface="+mj-lt"/>
              </a:rPr>
              <a:t> </a:t>
            </a:r>
            <a:r>
              <a:rPr lang="en-GB" sz="2300" b="1" dirty="0" err="1">
                <a:latin typeface="+mj-lt"/>
              </a:rPr>
              <a:t>nào</a:t>
            </a:r>
            <a:r>
              <a:rPr lang="en-GB" sz="2300" b="1" dirty="0">
                <a:latin typeface="+mj-lt"/>
              </a:rPr>
              <a:t> </a:t>
            </a:r>
            <a:r>
              <a:rPr lang="en-GB" sz="2300" b="1" dirty="0" err="1">
                <a:latin typeface="+mj-lt"/>
              </a:rPr>
              <a:t>hữu</a:t>
            </a:r>
            <a:r>
              <a:rPr lang="en-GB" sz="2300" b="1" dirty="0">
                <a:latin typeface="+mj-lt"/>
              </a:rPr>
              <a:t> </a:t>
            </a:r>
            <a:r>
              <a:rPr lang="en-GB" sz="2300" b="1" dirty="0" err="1">
                <a:latin typeface="+mj-lt"/>
              </a:rPr>
              <a:t>ích</a:t>
            </a:r>
            <a:r>
              <a:rPr lang="en-GB" sz="2300" b="1" dirty="0">
                <a:latin typeface="+mj-lt"/>
              </a:rPr>
              <a:t> </a:t>
            </a:r>
            <a:r>
              <a:rPr lang="en-GB" sz="2300" b="1" dirty="0" err="1">
                <a:latin typeface="+mj-lt"/>
              </a:rPr>
              <a:t>nhất</a:t>
            </a:r>
            <a:r>
              <a:rPr lang="en-GB" sz="2300" b="1" dirty="0">
                <a:latin typeface="+mj-lt"/>
              </a:rPr>
              <a:t> </a:t>
            </a:r>
            <a:r>
              <a:rPr lang="en-GB" sz="2300" b="1" dirty="0" err="1">
                <a:latin typeface="+mj-lt"/>
              </a:rPr>
              <a:t>để</a:t>
            </a:r>
            <a:r>
              <a:rPr lang="en-GB" sz="2300" b="1" dirty="0">
                <a:latin typeface="+mj-lt"/>
              </a:rPr>
              <a:t> </a:t>
            </a:r>
            <a:r>
              <a:rPr lang="en-GB" sz="2300" b="1" dirty="0" err="1">
                <a:latin typeface="+mj-lt"/>
              </a:rPr>
              <a:t>người</a:t>
            </a:r>
            <a:r>
              <a:rPr lang="en-GB" sz="2300" b="1" dirty="0">
                <a:latin typeface="+mj-lt"/>
              </a:rPr>
              <a:t> </a:t>
            </a:r>
            <a:r>
              <a:rPr lang="en-GB" sz="2300" b="1" dirty="0" err="1">
                <a:latin typeface="+mj-lt"/>
              </a:rPr>
              <a:t>dungf</a:t>
            </a:r>
            <a:r>
              <a:rPr lang="en-GB" sz="2300" b="1" dirty="0">
                <a:latin typeface="+mj-lt"/>
              </a:rPr>
              <a:t> </a:t>
            </a:r>
            <a:r>
              <a:rPr lang="en-GB" sz="2300" b="1" dirty="0" err="1">
                <a:latin typeface="+mj-lt"/>
              </a:rPr>
              <a:t>khai</a:t>
            </a:r>
            <a:r>
              <a:rPr lang="en-GB" sz="2300" b="1" dirty="0">
                <a:latin typeface="+mj-lt"/>
              </a:rPr>
              <a:t> </a:t>
            </a:r>
            <a:r>
              <a:rPr lang="en-GB" sz="2300" b="1" dirty="0" err="1">
                <a:latin typeface="+mj-lt"/>
              </a:rPr>
              <a:t>thác</a:t>
            </a:r>
            <a:r>
              <a:rPr lang="en-GB" sz="2300" b="1" dirty="0">
                <a:latin typeface="+mj-lt"/>
              </a:rPr>
              <a:t> </a:t>
            </a:r>
            <a:r>
              <a:rPr lang="en-GB" sz="2300" b="1" dirty="0" err="1">
                <a:latin typeface="+mj-lt"/>
              </a:rPr>
              <a:t>tối</a:t>
            </a:r>
            <a:r>
              <a:rPr lang="en-GB" sz="2300" b="1" dirty="0">
                <a:latin typeface="+mj-lt"/>
              </a:rPr>
              <a:t> </a:t>
            </a:r>
            <a:r>
              <a:rPr lang="en-GB" sz="2300" b="1" dirty="0" err="1">
                <a:latin typeface="+mj-lt"/>
              </a:rPr>
              <a:t>đa</a:t>
            </a:r>
            <a:r>
              <a:rPr lang="en-GB" sz="2300" b="1" dirty="0">
                <a:latin typeface="+mj-lt"/>
              </a:rPr>
              <a:t> p5.js ?</a:t>
            </a:r>
          </a:p>
          <a:p>
            <a:pPr algn="just"/>
            <a:endParaRPr lang="en-GB" sz="2300" dirty="0">
              <a:latin typeface="+mj-lt"/>
            </a:endParaRPr>
          </a:p>
          <a:p>
            <a:pPr algn="just"/>
            <a:r>
              <a:rPr lang="en-GB" sz="2300" dirty="0">
                <a:latin typeface="+mj-lt"/>
              </a:rPr>
              <a:t>A) Thành </a:t>
            </a:r>
            <a:r>
              <a:rPr lang="en-GB" sz="2300" dirty="0" err="1">
                <a:latin typeface="+mj-lt"/>
              </a:rPr>
              <a:t>thạo</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a:t>
            </a:r>
            <a:r>
              <a:rPr lang="en-GB" sz="2300" dirty="0" err="1">
                <a:latin typeface="+mj-lt"/>
              </a:rPr>
              <a:t>phía</a:t>
            </a:r>
            <a:r>
              <a:rPr lang="en-GB" sz="2300" dirty="0">
                <a:latin typeface="+mj-lt"/>
              </a:rPr>
              <a:t> server </a:t>
            </a:r>
            <a:r>
              <a:rPr lang="en-GB" sz="2300" dirty="0" err="1">
                <a:latin typeface="+mj-lt"/>
              </a:rPr>
              <a:t>và</a:t>
            </a:r>
            <a:r>
              <a:rPr lang="en-GB" sz="2300" dirty="0">
                <a:latin typeface="+mj-lt"/>
              </a:rPr>
              <a:t> </a:t>
            </a:r>
            <a:r>
              <a:rPr lang="en-GB" sz="2300" dirty="0" err="1">
                <a:latin typeface="+mj-lt"/>
              </a:rPr>
              <a:t>tích</a:t>
            </a:r>
            <a:r>
              <a:rPr lang="en-GB" sz="2300" dirty="0">
                <a:latin typeface="+mj-lt"/>
              </a:rPr>
              <a:t> </a:t>
            </a:r>
            <a:r>
              <a:rPr lang="en-GB" sz="2300" dirty="0" err="1">
                <a:latin typeface="+mj-lt"/>
              </a:rPr>
              <a:t>hợp</a:t>
            </a:r>
            <a:r>
              <a:rPr lang="en-GB" sz="2300" dirty="0">
                <a:latin typeface="+mj-lt"/>
              </a:rPr>
              <a:t> API.</a:t>
            </a:r>
          </a:p>
          <a:p>
            <a:pPr algn="just"/>
            <a:endParaRPr lang="en-GB" sz="2300" dirty="0">
              <a:latin typeface="+mj-lt"/>
            </a:endParaRPr>
          </a:p>
          <a:p>
            <a:pPr algn="just"/>
            <a:r>
              <a:rPr lang="en-GB" sz="2300" dirty="0">
                <a:solidFill>
                  <a:srgbClr val="C00000"/>
                </a:solidFill>
                <a:latin typeface="+mj-lt"/>
              </a:rPr>
              <a:t>B) Quen </a:t>
            </a:r>
            <a:r>
              <a:rPr lang="en-GB" sz="2300" dirty="0" err="1">
                <a:solidFill>
                  <a:srgbClr val="C00000"/>
                </a:solidFill>
                <a:latin typeface="+mj-lt"/>
              </a:rPr>
              <a:t>thuộc</a:t>
            </a:r>
            <a:r>
              <a:rPr lang="en-GB" sz="2300" dirty="0">
                <a:solidFill>
                  <a:srgbClr val="C00000"/>
                </a:solidFill>
                <a:latin typeface="+mj-lt"/>
              </a:rPr>
              <a:t> </a:t>
            </a:r>
            <a:r>
              <a:rPr lang="en-GB" sz="2300" dirty="0" err="1">
                <a:solidFill>
                  <a:srgbClr val="C00000"/>
                </a:solidFill>
                <a:latin typeface="+mj-lt"/>
              </a:rPr>
              <a:t>với</a:t>
            </a:r>
            <a:r>
              <a:rPr lang="en-GB" sz="2300" dirty="0">
                <a:solidFill>
                  <a:srgbClr val="C00000"/>
                </a:solidFill>
                <a:latin typeface="+mj-lt"/>
              </a:rPr>
              <a:t> HTML, CSS, JS </a:t>
            </a:r>
            <a:r>
              <a:rPr lang="en-GB" sz="2300" dirty="0" err="1">
                <a:solidFill>
                  <a:srgbClr val="C00000"/>
                </a:solidFill>
                <a:latin typeface="+mj-lt"/>
              </a:rPr>
              <a:t>cơ</a:t>
            </a:r>
            <a:r>
              <a:rPr lang="en-GB" sz="2300" dirty="0">
                <a:solidFill>
                  <a:srgbClr val="C00000"/>
                </a:solidFill>
                <a:latin typeface="+mj-lt"/>
              </a:rPr>
              <a:t> </a:t>
            </a:r>
            <a:r>
              <a:rPr lang="en-GB" sz="2300" dirty="0" err="1">
                <a:solidFill>
                  <a:srgbClr val="C00000"/>
                </a:solidFill>
                <a:latin typeface="+mj-lt"/>
              </a:rPr>
              <a:t>bản</a:t>
            </a:r>
            <a:r>
              <a:rPr lang="en-GB" sz="2300" dirty="0">
                <a:solidFill>
                  <a:srgbClr val="C00000"/>
                </a:solidFill>
                <a:latin typeface="+mj-lt"/>
              </a:rPr>
              <a:t> </a:t>
            </a:r>
            <a:r>
              <a:rPr lang="en-GB" sz="2300" dirty="0" err="1">
                <a:solidFill>
                  <a:srgbClr val="C00000"/>
                </a:solidFill>
                <a:latin typeface="+mj-lt"/>
              </a:rPr>
              <a:t>và</a:t>
            </a:r>
            <a:r>
              <a:rPr lang="en-GB" sz="2300" dirty="0">
                <a:solidFill>
                  <a:srgbClr val="C00000"/>
                </a:solidFill>
                <a:latin typeface="+mj-lt"/>
              </a:rPr>
              <a:t> </a:t>
            </a:r>
            <a:r>
              <a:rPr lang="en-GB" sz="2300" dirty="0" err="1">
                <a:solidFill>
                  <a:srgbClr val="C00000"/>
                </a:solidFill>
                <a:latin typeface="+mj-lt"/>
              </a:rPr>
              <a:t>hứng</a:t>
            </a:r>
            <a:r>
              <a:rPr lang="en-GB" sz="2300" dirty="0">
                <a:solidFill>
                  <a:srgbClr val="C00000"/>
                </a:solidFill>
                <a:latin typeface="+mj-lt"/>
              </a:rPr>
              <a:t> </a:t>
            </a:r>
            <a:r>
              <a:rPr lang="en-GB" sz="2300" dirty="0" err="1">
                <a:solidFill>
                  <a:srgbClr val="C00000"/>
                </a:solidFill>
                <a:latin typeface="+mj-lt"/>
              </a:rPr>
              <a:t>thú</a:t>
            </a:r>
            <a:r>
              <a:rPr lang="en-GB" sz="2300" dirty="0">
                <a:solidFill>
                  <a:srgbClr val="C00000"/>
                </a:solidFill>
                <a:latin typeface="+mj-lt"/>
              </a:rPr>
              <a:t> </a:t>
            </a:r>
            <a:r>
              <a:rPr lang="en-GB" sz="2300" dirty="0" err="1">
                <a:solidFill>
                  <a:srgbClr val="C00000"/>
                </a:solidFill>
                <a:latin typeface="+mj-lt"/>
              </a:rPr>
              <a:t>với</a:t>
            </a:r>
            <a:r>
              <a:rPr lang="en-GB" sz="2300" dirty="0">
                <a:solidFill>
                  <a:srgbClr val="C00000"/>
                </a:solidFill>
                <a:latin typeface="+mj-lt"/>
              </a:rPr>
              <a:t> </a:t>
            </a:r>
            <a:r>
              <a:rPr lang="en-GB" sz="2300" dirty="0" err="1">
                <a:solidFill>
                  <a:srgbClr val="C00000"/>
                </a:solidFill>
                <a:latin typeface="+mj-lt"/>
              </a:rPr>
              <a:t>nghệ</a:t>
            </a:r>
            <a:r>
              <a:rPr lang="en-GB" sz="2300" dirty="0">
                <a:solidFill>
                  <a:srgbClr val="C00000"/>
                </a:solidFill>
                <a:latin typeface="+mj-lt"/>
              </a:rPr>
              <a:t> </a:t>
            </a:r>
            <a:r>
              <a:rPr lang="en-GB" sz="2300" dirty="0" err="1">
                <a:solidFill>
                  <a:srgbClr val="C00000"/>
                </a:solidFill>
                <a:latin typeface="+mj-lt"/>
              </a:rPr>
              <a:t>thuật</a:t>
            </a:r>
            <a:r>
              <a:rPr lang="en-GB" sz="2300" dirty="0">
                <a:solidFill>
                  <a:srgbClr val="C00000"/>
                </a:solidFill>
                <a:latin typeface="+mj-lt"/>
              </a:rPr>
              <a:t> </a:t>
            </a:r>
            <a:r>
              <a:rPr lang="en-GB" sz="2300" dirty="0" err="1">
                <a:solidFill>
                  <a:srgbClr val="C00000"/>
                </a:solidFill>
                <a:latin typeface="+mj-lt"/>
              </a:rPr>
              <a:t>kỹ</a:t>
            </a:r>
            <a:r>
              <a:rPr lang="en-GB" sz="2300" dirty="0">
                <a:solidFill>
                  <a:srgbClr val="C00000"/>
                </a:solidFill>
                <a:latin typeface="+mj-lt"/>
              </a:rPr>
              <a:t> </a:t>
            </a:r>
            <a:r>
              <a:rPr lang="en-GB" sz="2300" dirty="0" err="1">
                <a:solidFill>
                  <a:srgbClr val="C00000"/>
                </a:solidFill>
                <a:latin typeface="+mj-lt"/>
              </a:rPr>
              <a:t>thuật</a:t>
            </a:r>
            <a:r>
              <a:rPr lang="en-GB" sz="2300" dirty="0">
                <a:solidFill>
                  <a:srgbClr val="C00000"/>
                </a:solidFill>
                <a:latin typeface="+mj-lt"/>
              </a:rPr>
              <a:t> </a:t>
            </a:r>
            <a:r>
              <a:rPr lang="en-GB" sz="2300" dirty="0" err="1">
                <a:solidFill>
                  <a:srgbClr val="C00000"/>
                </a:solidFill>
                <a:latin typeface="+mj-lt"/>
              </a:rPr>
              <a:t>số</a:t>
            </a:r>
            <a:r>
              <a:rPr lang="en-GB" sz="2300" dirty="0">
                <a:solidFill>
                  <a:srgbClr val="C00000"/>
                </a:solidFill>
                <a:latin typeface="+mj-lt"/>
              </a:rPr>
              <a:t> </a:t>
            </a:r>
            <a:r>
              <a:rPr lang="en-GB" sz="2300" dirty="0" err="1">
                <a:solidFill>
                  <a:srgbClr val="C00000"/>
                </a:solidFill>
                <a:latin typeface="+mj-lt"/>
              </a:rPr>
              <a:t>và</a:t>
            </a:r>
            <a:r>
              <a:rPr lang="en-GB" sz="2300" dirty="0">
                <a:solidFill>
                  <a:srgbClr val="C00000"/>
                </a:solidFill>
                <a:latin typeface="+mj-lt"/>
              </a:rPr>
              <a:t> </a:t>
            </a:r>
            <a:r>
              <a:rPr lang="en-GB" sz="2300" dirty="0" err="1">
                <a:solidFill>
                  <a:srgbClr val="C00000"/>
                </a:solidFill>
                <a:latin typeface="+mj-lt"/>
              </a:rPr>
              <a:t>đồ</a:t>
            </a:r>
            <a:r>
              <a:rPr lang="en-GB" sz="2300" dirty="0">
                <a:solidFill>
                  <a:srgbClr val="C00000"/>
                </a:solidFill>
                <a:latin typeface="+mj-lt"/>
              </a:rPr>
              <a:t> </a:t>
            </a:r>
            <a:r>
              <a:rPr lang="en-GB" sz="2300" dirty="0" err="1">
                <a:solidFill>
                  <a:srgbClr val="C00000"/>
                </a:solidFill>
                <a:latin typeface="+mj-lt"/>
              </a:rPr>
              <a:t>họa</a:t>
            </a:r>
            <a:r>
              <a:rPr lang="en-GB" sz="2300" dirty="0">
                <a:solidFill>
                  <a:srgbClr val="C00000"/>
                </a:solidFill>
                <a:latin typeface="+mj-lt"/>
              </a:rPr>
              <a:t> </a:t>
            </a:r>
            <a:r>
              <a:rPr lang="en-GB" sz="2300" dirty="0" err="1">
                <a:solidFill>
                  <a:srgbClr val="C00000"/>
                </a:solidFill>
                <a:latin typeface="+mj-lt"/>
              </a:rPr>
              <a:t>máy</a:t>
            </a:r>
            <a:r>
              <a:rPr lang="en-GB" sz="2300" dirty="0">
                <a:solidFill>
                  <a:srgbClr val="C00000"/>
                </a:solidFill>
                <a:latin typeface="+mj-lt"/>
              </a:rPr>
              <a:t> </a:t>
            </a:r>
            <a:r>
              <a:rPr lang="en-GB" sz="2300" dirty="0" err="1">
                <a:solidFill>
                  <a:srgbClr val="C00000"/>
                </a:solidFill>
                <a:latin typeface="+mj-lt"/>
              </a:rPr>
              <a:t>tính</a:t>
            </a:r>
            <a:r>
              <a:rPr lang="en-GB" sz="2300" dirty="0">
                <a:solidFill>
                  <a:srgbClr val="C00000"/>
                </a:solidFill>
                <a:latin typeface="+mj-lt"/>
              </a:rPr>
              <a:t>.</a:t>
            </a:r>
          </a:p>
          <a:p>
            <a:pPr algn="just"/>
            <a:endParaRPr lang="en-GB" sz="2300" dirty="0">
              <a:latin typeface="+mj-lt"/>
            </a:endParaRPr>
          </a:p>
          <a:p>
            <a:pPr algn="just"/>
            <a:r>
              <a:rPr lang="en-GB" sz="2300" dirty="0">
                <a:latin typeface="+mj-lt"/>
              </a:rPr>
              <a:t>C) </a:t>
            </a:r>
            <a:r>
              <a:rPr lang="en-GB" sz="2300" dirty="0" err="1">
                <a:latin typeface="+mj-lt"/>
              </a:rPr>
              <a:t>Có</a:t>
            </a:r>
            <a:r>
              <a:rPr lang="en-GB" sz="2300" dirty="0">
                <a:latin typeface="+mj-lt"/>
              </a:rPr>
              <a:t> </a:t>
            </a:r>
            <a:r>
              <a:rPr lang="en-GB" sz="2300" dirty="0" err="1">
                <a:latin typeface="+mj-lt"/>
              </a:rPr>
              <a:t>kiến</a:t>
            </a:r>
            <a:r>
              <a:rPr lang="en-GB" sz="2300" dirty="0">
                <a:latin typeface="+mj-lt"/>
              </a:rPr>
              <a:t> </a:t>
            </a:r>
            <a:r>
              <a:rPr lang="en-GB" sz="2300" dirty="0" err="1">
                <a:latin typeface="+mj-lt"/>
              </a:rPr>
              <a:t>thức</a:t>
            </a:r>
            <a:r>
              <a:rPr lang="en-GB" sz="2300" dirty="0">
                <a:latin typeface="+mj-lt"/>
              </a:rPr>
              <a:t> </a:t>
            </a:r>
            <a:r>
              <a:rPr lang="en-GB" sz="2300" dirty="0" err="1">
                <a:latin typeface="+mj-lt"/>
              </a:rPr>
              <a:t>với</a:t>
            </a:r>
            <a:r>
              <a:rPr lang="en-GB" sz="2300" dirty="0">
                <a:latin typeface="+mj-lt"/>
              </a:rPr>
              <a:t> </a:t>
            </a:r>
            <a:r>
              <a:rPr lang="en-GB" sz="2300" dirty="0" err="1">
                <a:latin typeface="+mj-lt"/>
              </a:rPr>
              <a:t>phát</a:t>
            </a:r>
            <a:r>
              <a:rPr lang="en-GB" sz="2300" dirty="0">
                <a:latin typeface="+mj-lt"/>
              </a:rPr>
              <a:t> </a:t>
            </a:r>
            <a:r>
              <a:rPr lang="en-GB" sz="2300" dirty="0" err="1">
                <a:latin typeface="+mj-lt"/>
              </a:rPr>
              <a:t>triển</a:t>
            </a:r>
            <a:r>
              <a:rPr lang="en-GB" sz="2300" dirty="0">
                <a:latin typeface="+mj-lt"/>
              </a:rPr>
              <a:t> </a:t>
            </a:r>
            <a:r>
              <a:rPr lang="en-GB" sz="2300" dirty="0" err="1">
                <a:latin typeface="+mj-lt"/>
              </a:rPr>
              <a:t>ứng</a:t>
            </a:r>
            <a:r>
              <a:rPr lang="en-GB" sz="2300" dirty="0">
                <a:latin typeface="+mj-lt"/>
              </a:rPr>
              <a:t> </a:t>
            </a:r>
            <a:r>
              <a:rPr lang="en-GB" sz="2300" dirty="0" err="1">
                <a:latin typeface="+mj-lt"/>
              </a:rPr>
              <a:t>dụng</a:t>
            </a:r>
            <a:r>
              <a:rPr lang="en-GB" sz="2300" dirty="0">
                <a:latin typeface="+mj-lt"/>
              </a:rPr>
              <a:t> di </a:t>
            </a:r>
            <a:r>
              <a:rPr lang="en-GB" sz="2300" dirty="0" err="1">
                <a:latin typeface="+mj-lt"/>
              </a:rPr>
              <a:t>động</a:t>
            </a:r>
            <a:r>
              <a:rPr lang="en-GB" sz="2300" dirty="0">
                <a:latin typeface="+mj-lt"/>
              </a:rPr>
              <a:t> </a:t>
            </a:r>
            <a:r>
              <a:rPr lang="en-GB" sz="2300" dirty="0" err="1">
                <a:latin typeface="+mj-lt"/>
              </a:rPr>
              <a:t>với</a:t>
            </a:r>
            <a:r>
              <a:rPr lang="en-GB" sz="2300" dirty="0">
                <a:latin typeface="+mj-lt"/>
              </a:rPr>
              <a:t> Swift </a:t>
            </a:r>
            <a:r>
              <a:rPr lang="en-GB" sz="2300" dirty="0" err="1">
                <a:latin typeface="+mj-lt"/>
              </a:rPr>
              <a:t>và</a:t>
            </a:r>
            <a:r>
              <a:rPr lang="en-GB" sz="2300" dirty="0">
                <a:latin typeface="+mj-lt"/>
              </a:rPr>
              <a:t> Kotlin.</a:t>
            </a:r>
          </a:p>
          <a:p>
            <a:pPr algn="just"/>
            <a:endParaRPr lang="en-GB" sz="2300" dirty="0">
              <a:latin typeface="+mj-lt"/>
            </a:endParaRPr>
          </a:p>
          <a:p>
            <a:pPr algn="just"/>
            <a:r>
              <a:rPr lang="en-GB" sz="2300" dirty="0">
                <a:latin typeface="+mj-lt"/>
              </a:rPr>
              <a:t>D) </a:t>
            </a:r>
            <a:r>
              <a:rPr lang="en-GB" sz="2300" dirty="0" err="1">
                <a:latin typeface="+mj-lt"/>
              </a:rPr>
              <a:t>Hiểu</a:t>
            </a:r>
            <a:r>
              <a:rPr lang="en-GB" sz="2300" dirty="0">
                <a:latin typeface="+mj-lt"/>
              </a:rPr>
              <a:t> </a:t>
            </a:r>
            <a:r>
              <a:rPr lang="en-GB" sz="2300" dirty="0" err="1">
                <a:latin typeface="+mj-lt"/>
              </a:rPr>
              <a:t>biết</a:t>
            </a:r>
            <a:r>
              <a:rPr lang="en-GB" sz="2300" dirty="0">
                <a:latin typeface="+mj-lt"/>
              </a:rPr>
              <a:t> </a:t>
            </a:r>
            <a:r>
              <a:rPr lang="en-GB" sz="2300" dirty="0" err="1">
                <a:latin typeface="+mj-lt"/>
              </a:rPr>
              <a:t>sâu</a:t>
            </a:r>
            <a:r>
              <a:rPr lang="en-GB" sz="2300" dirty="0">
                <a:latin typeface="+mj-lt"/>
              </a:rPr>
              <a:t> </a:t>
            </a:r>
            <a:r>
              <a:rPr lang="en-GB" sz="2300" dirty="0" err="1">
                <a:latin typeface="+mj-lt"/>
              </a:rPr>
              <a:t>sắc</a:t>
            </a:r>
            <a:r>
              <a:rPr lang="en-GB" sz="2300" dirty="0">
                <a:latin typeface="+mj-lt"/>
              </a:rPr>
              <a:t> </a:t>
            </a:r>
            <a:r>
              <a:rPr lang="en-GB" sz="2300" dirty="0" err="1">
                <a:latin typeface="+mj-lt"/>
              </a:rPr>
              <a:t>về</a:t>
            </a:r>
            <a:r>
              <a:rPr lang="en-GB" sz="2300" dirty="0">
                <a:latin typeface="+mj-lt"/>
              </a:rPr>
              <a:t> </a:t>
            </a:r>
            <a:r>
              <a:rPr lang="en-GB" sz="2300" dirty="0" err="1">
                <a:latin typeface="+mj-lt"/>
              </a:rPr>
              <a:t>học</a:t>
            </a:r>
            <a:r>
              <a:rPr lang="en-GB" sz="2300" dirty="0">
                <a:latin typeface="+mj-lt"/>
              </a:rPr>
              <a:t> </a:t>
            </a:r>
            <a:r>
              <a:rPr lang="en-GB" sz="2300" dirty="0" err="1">
                <a:latin typeface="+mj-lt"/>
              </a:rPr>
              <a:t>máy</a:t>
            </a:r>
            <a:r>
              <a:rPr lang="en-GB" sz="2300" dirty="0">
                <a:latin typeface="+mj-lt"/>
              </a:rPr>
              <a:t> </a:t>
            </a:r>
            <a:r>
              <a:rPr lang="en-GB" sz="2300" dirty="0" err="1">
                <a:latin typeface="+mj-lt"/>
              </a:rPr>
              <a:t>và</a:t>
            </a:r>
            <a:r>
              <a:rPr lang="en-GB" sz="2300" dirty="0">
                <a:latin typeface="+mj-lt"/>
              </a:rPr>
              <a:t> </a:t>
            </a:r>
            <a:r>
              <a:rPr lang="en-GB" sz="2300" dirty="0" err="1">
                <a:latin typeface="+mj-lt"/>
              </a:rPr>
              <a:t>phân</a:t>
            </a:r>
            <a:r>
              <a:rPr lang="en-GB" sz="2300" dirty="0">
                <a:latin typeface="+mj-lt"/>
              </a:rPr>
              <a:t> </a:t>
            </a:r>
            <a:r>
              <a:rPr lang="en-GB" sz="2300" dirty="0" err="1">
                <a:latin typeface="+mj-lt"/>
              </a:rPr>
              <a:t>tích</a:t>
            </a:r>
            <a:r>
              <a:rPr lang="en-GB" sz="2300" dirty="0">
                <a:latin typeface="+mj-lt"/>
              </a:rPr>
              <a:t> </a:t>
            </a:r>
            <a:r>
              <a:rPr lang="en-GB" sz="2300" dirty="0" err="1">
                <a:latin typeface="+mj-lt"/>
              </a:rPr>
              <a:t>dữ</a:t>
            </a:r>
            <a:r>
              <a:rPr lang="en-GB" sz="2300" dirty="0">
                <a:latin typeface="+mj-lt"/>
              </a:rPr>
              <a:t> </a:t>
            </a:r>
            <a:r>
              <a:rPr lang="en-GB" sz="2300" dirty="0" err="1">
                <a:latin typeface="+mj-lt"/>
              </a:rPr>
              <a:t>liệu</a:t>
            </a:r>
            <a:endParaRPr lang="en-GB" sz="2300" dirty="0">
              <a:latin typeface="+mj-lt"/>
            </a:endParaRPr>
          </a:p>
        </p:txBody>
      </p:sp>
    </p:spTree>
    <p:extLst>
      <p:ext uri="{BB962C8B-B14F-4D97-AF65-F5344CB8AC3E}">
        <p14:creationId xmlns:p14="http://schemas.microsoft.com/office/powerpoint/2010/main" val="41592117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E9A7BA-95C3-6492-919F-1DD41CAD32D3}"/>
              </a:ext>
            </a:extLst>
          </p:cNvPr>
          <p:cNvSpPr>
            <a:spLocks noGrp="1"/>
          </p:cNvSpPr>
          <p:nvPr>
            <p:ph type="sldNum" sz="quarter" idx="12"/>
          </p:nvPr>
        </p:nvSpPr>
        <p:spPr/>
        <p:txBody>
          <a:bodyPr/>
          <a:lstStyle/>
          <a:p>
            <a:fld id="{28844951-7827-47D4-8276-7DDE1FA7D85A}" type="slidenum">
              <a:rPr lang="en-US" sz="2300" b="1" smtClean="0">
                <a:latin typeface="+mj-lt"/>
              </a:rPr>
              <a:pPr/>
              <a:t>38</a:t>
            </a:fld>
            <a:endParaRPr lang="en-US" sz="2300" b="1">
              <a:latin typeface="+mj-lt"/>
            </a:endParaRPr>
          </a:p>
        </p:txBody>
      </p:sp>
      <p:sp>
        <p:nvSpPr>
          <p:cNvPr id="3" name="TextBox 2">
            <a:extLst>
              <a:ext uri="{FF2B5EF4-FFF2-40B4-BE49-F238E27FC236}">
                <a16:creationId xmlns:a16="http://schemas.microsoft.com/office/drawing/2014/main" id="{5252781E-71B8-7E33-3559-9361B9A285F9}"/>
              </a:ext>
            </a:extLst>
          </p:cNvPr>
          <p:cNvSpPr txBox="1"/>
          <p:nvPr/>
        </p:nvSpPr>
        <p:spPr>
          <a:xfrm>
            <a:off x="292510" y="3013502"/>
            <a:ext cx="11606981" cy="830997"/>
          </a:xfrm>
          <a:prstGeom prst="rect">
            <a:avLst/>
          </a:prstGeom>
          <a:noFill/>
        </p:spPr>
        <p:txBody>
          <a:bodyPr wrap="square" rtlCol="0">
            <a:spAutoFit/>
          </a:bodyPr>
          <a:lstStyle/>
          <a:p>
            <a:pPr algn="ctr"/>
            <a:r>
              <a:rPr lang="en-US" sz="4800">
                <a:latin typeface="+mj-lt"/>
              </a:rPr>
              <a:t>~ Cảm ơn thầy cô và các bạn đã lắng nghe ~</a:t>
            </a:r>
            <a:endParaRPr lang="en-GB" sz="4800">
              <a:latin typeface="+mj-lt"/>
            </a:endParaRPr>
          </a:p>
        </p:txBody>
      </p:sp>
    </p:spTree>
    <p:extLst>
      <p:ext uri="{BB962C8B-B14F-4D97-AF65-F5344CB8AC3E}">
        <p14:creationId xmlns:p14="http://schemas.microsoft.com/office/powerpoint/2010/main" val="171960672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3570121-03E1-5831-6315-9B6F37A33FCF}"/>
              </a:ext>
            </a:extLst>
          </p:cNvPr>
          <p:cNvSpPr>
            <a:spLocks noGrp="1"/>
          </p:cNvSpPr>
          <p:nvPr>
            <p:ph type="sldNum" sz="quarter" idx="12"/>
          </p:nvPr>
        </p:nvSpPr>
        <p:spPr/>
        <p:txBody>
          <a:bodyPr/>
          <a:lstStyle/>
          <a:p>
            <a:fld id="{28844951-7827-47D4-8276-7DDE1FA7D85A}" type="slidenum">
              <a:rPr lang="en-US" sz="2300" b="1" smtClean="0">
                <a:latin typeface="+mj-lt"/>
              </a:rPr>
              <a:pPr/>
              <a:t>39</a:t>
            </a:fld>
            <a:endParaRPr lang="en-US" sz="2300" b="1">
              <a:latin typeface="+mj-lt"/>
            </a:endParaRPr>
          </a:p>
        </p:txBody>
      </p:sp>
      <p:sp>
        <p:nvSpPr>
          <p:cNvPr id="3" name="TextBox 2">
            <a:extLst>
              <a:ext uri="{FF2B5EF4-FFF2-40B4-BE49-F238E27FC236}">
                <a16:creationId xmlns:a16="http://schemas.microsoft.com/office/drawing/2014/main" id="{EB3A097A-0BD3-30C2-F4E3-E3F01F48CC79}"/>
              </a:ext>
            </a:extLst>
          </p:cNvPr>
          <p:cNvSpPr txBox="1"/>
          <p:nvPr/>
        </p:nvSpPr>
        <p:spPr>
          <a:xfrm>
            <a:off x="3411794" y="811162"/>
            <a:ext cx="5368412" cy="553998"/>
          </a:xfrm>
          <a:prstGeom prst="rect">
            <a:avLst/>
          </a:prstGeom>
          <a:noFill/>
        </p:spPr>
        <p:txBody>
          <a:bodyPr wrap="square" rtlCol="0">
            <a:spAutoFit/>
          </a:bodyPr>
          <a:lstStyle/>
          <a:p>
            <a:pPr algn="ctr"/>
            <a:r>
              <a:rPr lang="en-US" sz="3000" b="1">
                <a:latin typeface="+mj-lt"/>
              </a:rPr>
              <a:t>BẢNG PHÂN CÔNG</a:t>
            </a:r>
            <a:endParaRPr lang="en-GB" sz="3000" b="1">
              <a:latin typeface="+mj-lt"/>
            </a:endParaRPr>
          </a:p>
        </p:txBody>
      </p:sp>
      <p:graphicFrame>
        <p:nvGraphicFramePr>
          <p:cNvPr id="4" name="Table 3">
            <a:extLst>
              <a:ext uri="{FF2B5EF4-FFF2-40B4-BE49-F238E27FC236}">
                <a16:creationId xmlns:a16="http://schemas.microsoft.com/office/drawing/2014/main" id="{7D916EB0-FA36-CAD4-C6E0-0C7B6FFABC7E}"/>
              </a:ext>
            </a:extLst>
          </p:cNvPr>
          <p:cNvGraphicFramePr>
            <a:graphicFrameLocks noGrp="1"/>
          </p:cNvGraphicFramePr>
          <p:nvPr>
            <p:extLst>
              <p:ext uri="{D42A27DB-BD31-4B8C-83A1-F6EECF244321}">
                <p14:modId xmlns:p14="http://schemas.microsoft.com/office/powerpoint/2010/main" val="3670370157"/>
              </p:ext>
            </p:extLst>
          </p:nvPr>
        </p:nvGraphicFramePr>
        <p:xfrm>
          <a:off x="2032000" y="1882140"/>
          <a:ext cx="8128000" cy="30937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455059298"/>
                    </a:ext>
                  </a:extLst>
                </a:gridCol>
                <a:gridCol w="4064000">
                  <a:extLst>
                    <a:ext uri="{9D8B030D-6E8A-4147-A177-3AD203B41FA5}">
                      <a16:colId xmlns:a16="http://schemas.microsoft.com/office/drawing/2014/main" val="2495857726"/>
                    </a:ext>
                  </a:extLst>
                </a:gridCol>
              </a:tblGrid>
              <a:tr h="370840">
                <a:tc>
                  <a:txBody>
                    <a:bodyPr/>
                    <a:lstStyle/>
                    <a:p>
                      <a:pPr algn="ctr"/>
                      <a:r>
                        <a:rPr lang="en-US" sz="2300">
                          <a:latin typeface="+mj-lt"/>
                        </a:rPr>
                        <a:t>Nội dung công việc</a:t>
                      </a:r>
                      <a:endParaRPr lang="en-GB" sz="2300">
                        <a:latin typeface="+mj-lt"/>
                      </a:endParaRPr>
                    </a:p>
                  </a:txBody>
                  <a:tcPr anchor="ctr"/>
                </a:tc>
                <a:tc>
                  <a:txBody>
                    <a:bodyPr/>
                    <a:lstStyle/>
                    <a:p>
                      <a:pPr algn="ctr"/>
                      <a:r>
                        <a:rPr lang="en-US" sz="2300">
                          <a:latin typeface="+mj-lt"/>
                        </a:rPr>
                        <a:t>Người thực hiện</a:t>
                      </a:r>
                      <a:endParaRPr lang="en-GB" sz="2300">
                        <a:latin typeface="+mj-lt"/>
                      </a:endParaRPr>
                    </a:p>
                  </a:txBody>
                  <a:tcPr anchor="ctr"/>
                </a:tc>
                <a:extLst>
                  <a:ext uri="{0D108BD9-81ED-4DB2-BD59-A6C34878D82A}">
                    <a16:rowId xmlns:a16="http://schemas.microsoft.com/office/drawing/2014/main" val="360580556"/>
                  </a:ext>
                </a:extLst>
              </a:tr>
              <a:tr h="370840">
                <a:tc>
                  <a:txBody>
                    <a:bodyPr/>
                    <a:lstStyle/>
                    <a:p>
                      <a:r>
                        <a:rPr lang="en-US" sz="2300">
                          <a:latin typeface="+mj-lt"/>
                        </a:rPr>
                        <a:t>Tìm hiểu lý thuyết</a:t>
                      </a:r>
                      <a:endParaRPr lang="en-GB" sz="2300">
                        <a:latin typeface="+mj-lt"/>
                      </a:endParaRPr>
                    </a:p>
                  </a:txBody>
                  <a:tcPr anchor="ctr"/>
                </a:tc>
                <a:tc>
                  <a:txBody>
                    <a:bodyPr/>
                    <a:lstStyle/>
                    <a:p>
                      <a:r>
                        <a:rPr lang="en-US" sz="2300">
                          <a:latin typeface="+mj-lt"/>
                        </a:rPr>
                        <a:t>Tuấn Anh, Thiện Ân</a:t>
                      </a:r>
                      <a:endParaRPr lang="en-GB" sz="2300">
                        <a:latin typeface="+mj-lt"/>
                      </a:endParaRPr>
                    </a:p>
                  </a:txBody>
                  <a:tcPr anchor="ctr"/>
                </a:tc>
                <a:extLst>
                  <a:ext uri="{0D108BD9-81ED-4DB2-BD59-A6C34878D82A}">
                    <a16:rowId xmlns:a16="http://schemas.microsoft.com/office/drawing/2014/main" val="2853604836"/>
                  </a:ext>
                </a:extLst>
              </a:tr>
              <a:tr h="370840">
                <a:tc>
                  <a:txBody>
                    <a:bodyPr/>
                    <a:lstStyle/>
                    <a:p>
                      <a:r>
                        <a:rPr lang="en-US" sz="2300">
                          <a:latin typeface="+mj-lt"/>
                        </a:rPr>
                        <a:t>Soạn nội dung</a:t>
                      </a:r>
                      <a:endParaRPr lang="en-GB" sz="2300">
                        <a:latin typeface="+mj-lt"/>
                      </a:endParaRPr>
                    </a:p>
                  </a:txBody>
                  <a:tcPr anchor="ctr"/>
                </a:tc>
                <a:tc>
                  <a:txBody>
                    <a:bodyPr/>
                    <a:lstStyle/>
                    <a:p>
                      <a:r>
                        <a:rPr lang="en-US" sz="2300">
                          <a:latin typeface="+mj-lt"/>
                        </a:rPr>
                        <a:t>Thiện Ân</a:t>
                      </a:r>
                      <a:endParaRPr lang="en-GB" sz="2300">
                        <a:latin typeface="+mj-lt"/>
                      </a:endParaRPr>
                    </a:p>
                  </a:txBody>
                  <a:tcPr anchor="ctr"/>
                </a:tc>
                <a:extLst>
                  <a:ext uri="{0D108BD9-81ED-4DB2-BD59-A6C34878D82A}">
                    <a16:rowId xmlns:a16="http://schemas.microsoft.com/office/drawing/2014/main" val="1400625497"/>
                  </a:ext>
                </a:extLst>
              </a:tr>
              <a:tr h="370840">
                <a:tc>
                  <a:txBody>
                    <a:bodyPr/>
                    <a:lstStyle/>
                    <a:p>
                      <a:r>
                        <a:rPr lang="en-US" sz="2300">
                          <a:latin typeface="+mj-lt"/>
                        </a:rPr>
                        <a:t>Chuẩn bị bài powerpoint</a:t>
                      </a:r>
                      <a:endParaRPr lang="en-GB" sz="2300">
                        <a:latin typeface="+mj-lt"/>
                      </a:endParaRPr>
                    </a:p>
                  </a:txBody>
                  <a:tcPr anchor="ctr"/>
                </a:tc>
                <a:tc>
                  <a:txBody>
                    <a:bodyPr/>
                    <a:lstStyle/>
                    <a:p>
                      <a:r>
                        <a:rPr lang="en-US" sz="2300">
                          <a:latin typeface="+mj-lt"/>
                        </a:rPr>
                        <a:t>Tuấn Anh</a:t>
                      </a:r>
                      <a:endParaRPr lang="en-GB" sz="2300">
                        <a:latin typeface="+mj-lt"/>
                      </a:endParaRPr>
                    </a:p>
                  </a:txBody>
                  <a:tcPr anchor="ctr"/>
                </a:tc>
                <a:extLst>
                  <a:ext uri="{0D108BD9-81ED-4DB2-BD59-A6C34878D82A}">
                    <a16:rowId xmlns:a16="http://schemas.microsoft.com/office/drawing/2014/main" val="1338275010"/>
                  </a:ext>
                </a:extLst>
              </a:tr>
              <a:tr h="370840">
                <a:tc>
                  <a:txBody>
                    <a:bodyPr/>
                    <a:lstStyle/>
                    <a:p>
                      <a:r>
                        <a:rPr lang="en-US" sz="2300">
                          <a:latin typeface="+mj-lt"/>
                        </a:rPr>
                        <a:t>Thuyết trình powerpoint</a:t>
                      </a:r>
                      <a:endParaRPr lang="en-GB" sz="2300">
                        <a:latin typeface="+mj-lt"/>
                      </a:endParaRPr>
                    </a:p>
                  </a:txBody>
                  <a:tcPr anchor="ctr"/>
                </a:tc>
                <a:tc>
                  <a:txBody>
                    <a:bodyPr/>
                    <a:lstStyle/>
                    <a:p>
                      <a:r>
                        <a:rPr lang="en-US" sz="2300">
                          <a:latin typeface="+mj-lt"/>
                        </a:rPr>
                        <a:t>Tuấn Anh</a:t>
                      </a:r>
                      <a:endParaRPr lang="en-GB" sz="2300">
                        <a:latin typeface="+mj-lt"/>
                      </a:endParaRPr>
                    </a:p>
                  </a:txBody>
                  <a:tcPr anchor="ctr"/>
                </a:tc>
                <a:extLst>
                  <a:ext uri="{0D108BD9-81ED-4DB2-BD59-A6C34878D82A}">
                    <a16:rowId xmlns:a16="http://schemas.microsoft.com/office/drawing/2014/main" val="1498148596"/>
                  </a:ext>
                </a:extLst>
              </a:tr>
              <a:tr h="370840">
                <a:tc>
                  <a:txBody>
                    <a:bodyPr/>
                    <a:lstStyle/>
                    <a:p>
                      <a:r>
                        <a:rPr lang="en-US" sz="2300">
                          <a:latin typeface="+mj-lt"/>
                        </a:rPr>
                        <a:t>Chuẩn bị bài sản phẩm demo</a:t>
                      </a:r>
                      <a:endParaRPr lang="en-GB" sz="2300">
                        <a:latin typeface="+mj-lt"/>
                      </a:endParaRPr>
                    </a:p>
                  </a:txBody>
                  <a:tcPr anchor="ctr"/>
                </a:tc>
                <a:tc>
                  <a:txBody>
                    <a:bodyPr/>
                    <a:lstStyle/>
                    <a:p>
                      <a:r>
                        <a:rPr lang="en-US" sz="2300">
                          <a:latin typeface="+mj-lt"/>
                        </a:rPr>
                        <a:t>Tuấn Anh, Thiện Ân</a:t>
                      </a:r>
                      <a:endParaRPr lang="en-GB" sz="2300">
                        <a:latin typeface="+mj-lt"/>
                      </a:endParaRPr>
                    </a:p>
                  </a:txBody>
                  <a:tcPr anchor="ctr"/>
                </a:tc>
                <a:extLst>
                  <a:ext uri="{0D108BD9-81ED-4DB2-BD59-A6C34878D82A}">
                    <a16:rowId xmlns:a16="http://schemas.microsoft.com/office/drawing/2014/main" val="2363508842"/>
                  </a:ext>
                </a:extLst>
              </a:tr>
              <a:tr h="370840">
                <a:tc>
                  <a:txBody>
                    <a:bodyPr/>
                    <a:lstStyle/>
                    <a:p>
                      <a:r>
                        <a:rPr lang="en-US" sz="2300">
                          <a:latin typeface="+mj-lt"/>
                        </a:rPr>
                        <a:t>Thuyết trình sản phẩm demo</a:t>
                      </a:r>
                      <a:endParaRPr lang="en-GB" sz="2300">
                        <a:latin typeface="+mj-lt"/>
                      </a:endParaRPr>
                    </a:p>
                  </a:txBody>
                  <a:tcPr anchor="ctr"/>
                </a:tc>
                <a:tc>
                  <a:txBody>
                    <a:bodyPr/>
                    <a:lstStyle/>
                    <a:p>
                      <a:r>
                        <a:rPr lang="en-US" sz="2300">
                          <a:latin typeface="+mj-lt"/>
                        </a:rPr>
                        <a:t>Tuấn Anh</a:t>
                      </a:r>
                      <a:endParaRPr lang="en-GB" sz="2300">
                        <a:latin typeface="+mj-lt"/>
                      </a:endParaRPr>
                    </a:p>
                  </a:txBody>
                  <a:tcPr anchor="ctr"/>
                </a:tc>
                <a:extLst>
                  <a:ext uri="{0D108BD9-81ED-4DB2-BD59-A6C34878D82A}">
                    <a16:rowId xmlns:a16="http://schemas.microsoft.com/office/drawing/2014/main" val="585306150"/>
                  </a:ext>
                </a:extLst>
              </a:tr>
            </a:tbl>
          </a:graphicData>
        </a:graphic>
      </p:graphicFrame>
    </p:spTree>
    <p:extLst>
      <p:ext uri="{BB962C8B-B14F-4D97-AF65-F5344CB8AC3E}">
        <p14:creationId xmlns:p14="http://schemas.microsoft.com/office/powerpoint/2010/main" val="378716421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66E0965-32A8-4A52-B6EF-1C37B5EBBBAB}"/>
              </a:ext>
            </a:extLst>
          </p:cNvPr>
          <p:cNvSpPr>
            <a:spLocks noGrp="1"/>
          </p:cNvSpPr>
          <p:nvPr>
            <p:ph type="title"/>
          </p:nvPr>
        </p:nvSpPr>
        <p:spPr>
          <a:xfrm>
            <a:off x="1158240" y="609600"/>
            <a:ext cx="9875520" cy="1356360"/>
          </a:xfrm>
        </p:spPr>
        <p:txBody>
          <a:bodyPr vert="horz" lIns="91440" tIns="45720" rIns="91440" bIns="45720" rtlCol="0" anchor="ctr">
            <a:normAutofit/>
          </a:bodyPr>
          <a:lstStyle/>
          <a:p>
            <a:pPr algn="just"/>
            <a:r>
              <a:rPr lang="en-US" b="1">
                <a:latin typeface="+mj-lt"/>
              </a:rPr>
              <a:t>2. Tìm hiểu lý thuyết </a:t>
            </a:r>
            <a:endParaRPr lang="en-US" b="1" dirty="0">
              <a:latin typeface="+mj-lt"/>
            </a:endParaRPr>
          </a:p>
        </p:txBody>
      </p:sp>
      <p:sp>
        <p:nvSpPr>
          <p:cNvPr id="4" name="Chỗ dành sẵn cho Số hiệu Bản chiếu 3">
            <a:extLst>
              <a:ext uri="{FF2B5EF4-FFF2-40B4-BE49-F238E27FC236}">
                <a16:creationId xmlns:a16="http://schemas.microsoft.com/office/drawing/2014/main" id="{639F031F-C603-4C60-A0C1-94BA7BDAAF41}"/>
              </a:ext>
            </a:extLst>
          </p:cNvPr>
          <p:cNvSpPr>
            <a:spLocks noGrp="1"/>
          </p:cNvSpPr>
          <p:nvPr>
            <p:ph type="sldNum" sz="quarter" idx="12"/>
          </p:nvPr>
        </p:nvSpPr>
        <p:spPr/>
        <p:txBody>
          <a:bodyPr/>
          <a:lstStyle/>
          <a:p>
            <a:fld id="{28844951-7827-47D4-8276-7DDE1FA7D85A}" type="slidenum">
              <a:rPr lang="en-US" sz="2300" b="1" smtClean="0">
                <a:latin typeface="+mj-lt"/>
              </a:rPr>
              <a:pPr/>
              <a:t>4</a:t>
            </a:fld>
            <a:endParaRPr lang="en-US" sz="2300" b="1">
              <a:latin typeface="+mj-lt"/>
            </a:endParaRPr>
          </a:p>
        </p:txBody>
      </p:sp>
      <p:sp>
        <p:nvSpPr>
          <p:cNvPr id="5" name="Tiêu đề 1">
            <a:extLst>
              <a:ext uri="{FF2B5EF4-FFF2-40B4-BE49-F238E27FC236}">
                <a16:creationId xmlns:a16="http://schemas.microsoft.com/office/drawing/2014/main" id="{88975C5C-B4D1-DE98-0A29-1A953BA50934}"/>
              </a:ext>
            </a:extLst>
          </p:cNvPr>
          <p:cNvSpPr txBox="1">
            <a:spLocks/>
          </p:cNvSpPr>
          <p:nvPr/>
        </p:nvSpPr>
        <p:spPr>
          <a:xfrm>
            <a:off x="1158240" y="1965960"/>
            <a:ext cx="9875520" cy="1356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Times New Roman" panose="02020603050405020304" pitchFamily="18" charset="0"/>
                <a:ea typeface="+mj-ea"/>
                <a:cs typeface="Times New Roman" panose="02020603050405020304" pitchFamily="18" charset="0"/>
              </a:defRPr>
            </a:lvl1pPr>
          </a:lstStyle>
          <a:p>
            <a:pPr algn="ctr"/>
            <a:r>
              <a:rPr lang="en-US" sz="3000" b="1">
                <a:solidFill>
                  <a:schemeClr val="tx1"/>
                </a:solidFill>
                <a:latin typeface="+mj-lt"/>
              </a:rPr>
              <a:t>Giới thiệu về p5.js</a:t>
            </a:r>
            <a:endParaRPr lang="en-US" sz="3000" b="1" dirty="0">
              <a:solidFill>
                <a:schemeClr val="tx1"/>
              </a:solidFill>
              <a:latin typeface="+mj-lt"/>
            </a:endParaRPr>
          </a:p>
        </p:txBody>
      </p:sp>
      <p:pic>
        <p:nvPicPr>
          <p:cNvPr id="3" name="Picture 2">
            <a:extLst>
              <a:ext uri="{FF2B5EF4-FFF2-40B4-BE49-F238E27FC236}">
                <a16:creationId xmlns:a16="http://schemas.microsoft.com/office/drawing/2014/main" id="{519EB71E-6FAD-5BC3-50BE-2745D4267C6E}"/>
              </a:ext>
            </a:extLst>
          </p:cNvPr>
          <p:cNvPicPr>
            <a:picLocks noChangeAspect="1"/>
          </p:cNvPicPr>
          <p:nvPr/>
        </p:nvPicPr>
        <p:blipFill>
          <a:blip r:embed="rId3"/>
          <a:stretch>
            <a:fillRect/>
          </a:stretch>
        </p:blipFill>
        <p:spPr>
          <a:xfrm>
            <a:off x="9202420" y="3747656"/>
            <a:ext cx="1831340" cy="1828800"/>
          </a:xfrm>
          <a:prstGeom prst="rect">
            <a:avLst/>
          </a:prstGeom>
        </p:spPr>
      </p:pic>
      <p:sp>
        <p:nvSpPr>
          <p:cNvPr id="6" name="TextBox 5">
            <a:extLst>
              <a:ext uri="{FF2B5EF4-FFF2-40B4-BE49-F238E27FC236}">
                <a16:creationId xmlns:a16="http://schemas.microsoft.com/office/drawing/2014/main" id="{C28FFBBB-9BFF-C773-5717-576FA6A866DA}"/>
              </a:ext>
            </a:extLst>
          </p:cNvPr>
          <p:cNvSpPr txBox="1"/>
          <p:nvPr/>
        </p:nvSpPr>
        <p:spPr>
          <a:xfrm>
            <a:off x="1143000" y="3747656"/>
            <a:ext cx="6093724" cy="1862048"/>
          </a:xfrm>
          <a:prstGeom prst="rect">
            <a:avLst/>
          </a:prstGeom>
          <a:noFill/>
        </p:spPr>
        <p:txBody>
          <a:bodyPr wrap="square">
            <a:spAutoFit/>
          </a:bodyPr>
          <a:lstStyle/>
          <a:p>
            <a:pPr algn="just"/>
            <a:r>
              <a:rPr lang="en-GB" sz="2300" b="1" i="1" dirty="0" err="1">
                <a:latin typeface="+mj-lt"/>
              </a:rPr>
              <a:t>Tóm</a:t>
            </a:r>
            <a:r>
              <a:rPr lang="en-GB" sz="2300" b="1" i="1" dirty="0">
                <a:latin typeface="+mj-lt"/>
              </a:rPr>
              <a:t> </a:t>
            </a:r>
            <a:r>
              <a:rPr lang="en-GB" sz="2300" b="1" i="1" dirty="0" err="1">
                <a:latin typeface="+mj-lt"/>
              </a:rPr>
              <a:t>tắt</a:t>
            </a:r>
            <a:r>
              <a:rPr lang="en-GB" sz="2300" b="1" i="1" dirty="0">
                <a:latin typeface="+mj-lt"/>
              </a:rPr>
              <a:t>:</a:t>
            </a:r>
          </a:p>
          <a:p>
            <a:pPr algn="just"/>
            <a:r>
              <a:rPr lang="vi-VN" sz="2300" dirty="0">
                <a:latin typeface="+mj-lt"/>
              </a:rPr>
              <a:t>API HTML5 Canvas với thư viện đồ họa 2D/3D đơn giản, sử dụng trình kết xuất P2D mặc định và trình kết xuất WebGL tùy chọn để nâng cao hiệu suất.</a:t>
            </a:r>
            <a:endParaRPr lang="en-GB" sz="2300" dirty="0">
              <a:latin typeface="+mj-lt"/>
            </a:endParaRPr>
          </a:p>
        </p:txBody>
      </p:sp>
    </p:spTree>
    <p:extLst>
      <p:ext uri="{BB962C8B-B14F-4D97-AF65-F5344CB8AC3E}">
        <p14:creationId xmlns:p14="http://schemas.microsoft.com/office/powerpoint/2010/main" val="6115611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1000"/>
                                        <p:tgtEl>
                                          <p:spTgt spid="3"/>
                                        </p:tgtEl>
                                      </p:cBhvr>
                                    </p:animEffect>
                                    <p:anim calcmode="lin" valueType="num">
                                      <p:cBhvr>
                                        <p:cTn id="25" dur="1000" fill="hold"/>
                                        <p:tgtEl>
                                          <p:spTgt spid="3"/>
                                        </p:tgtEl>
                                        <p:attrNameLst>
                                          <p:attrName>ppt_x</p:attrName>
                                        </p:attrNameLst>
                                      </p:cBhvr>
                                      <p:tavLst>
                                        <p:tav tm="0">
                                          <p:val>
                                            <p:strVal val="#ppt_x"/>
                                          </p:val>
                                        </p:tav>
                                        <p:tav tm="100000">
                                          <p:val>
                                            <p:strVal val="#ppt_x"/>
                                          </p:val>
                                        </p:tav>
                                      </p:tavLst>
                                    </p:anim>
                                    <p:anim calcmode="lin" valueType="num">
                                      <p:cBhvr>
                                        <p:cTn id="2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54F9DC9-D2B8-C053-D6FC-19996C679B0E}"/>
              </a:ext>
            </a:extLst>
          </p:cNvPr>
          <p:cNvSpPr>
            <a:spLocks noGrp="1"/>
          </p:cNvSpPr>
          <p:nvPr>
            <p:ph type="sldNum" sz="quarter" idx="12"/>
          </p:nvPr>
        </p:nvSpPr>
        <p:spPr/>
        <p:txBody>
          <a:bodyPr/>
          <a:lstStyle/>
          <a:p>
            <a:fld id="{28844951-7827-47D4-8276-7DDE1FA7D85A}" type="slidenum">
              <a:rPr lang="en-US" smtClean="0"/>
              <a:pPr/>
              <a:t>40</a:t>
            </a:fld>
            <a:endParaRPr lang="en-US"/>
          </a:p>
        </p:txBody>
      </p:sp>
      <p:pic>
        <p:nvPicPr>
          <p:cNvPr id="15" name="Picture 14">
            <a:extLst>
              <a:ext uri="{FF2B5EF4-FFF2-40B4-BE49-F238E27FC236}">
                <a16:creationId xmlns:a16="http://schemas.microsoft.com/office/drawing/2014/main" id="{8CFC6A6E-FDD1-CE19-9FC1-62C219F7354C}"/>
              </a:ext>
            </a:extLst>
          </p:cNvPr>
          <p:cNvPicPr>
            <a:picLocks noChangeAspect="1"/>
          </p:cNvPicPr>
          <p:nvPr/>
        </p:nvPicPr>
        <p:blipFill>
          <a:blip r:embed="rId3"/>
          <a:stretch>
            <a:fillRect/>
          </a:stretch>
        </p:blipFill>
        <p:spPr>
          <a:xfrm>
            <a:off x="237400" y="2057400"/>
            <a:ext cx="2743200" cy="1143000"/>
          </a:xfrm>
          <a:prstGeom prst="rect">
            <a:avLst/>
          </a:prstGeom>
        </p:spPr>
      </p:pic>
      <p:pic>
        <p:nvPicPr>
          <p:cNvPr id="16" name="Picture 15">
            <a:extLst>
              <a:ext uri="{FF2B5EF4-FFF2-40B4-BE49-F238E27FC236}">
                <a16:creationId xmlns:a16="http://schemas.microsoft.com/office/drawing/2014/main" id="{BA921CE1-A82A-3B45-76A3-18CA7334A76B}"/>
              </a:ext>
            </a:extLst>
          </p:cNvPr>
          <p:cNvPicPr>
            <a:picLocks noChangeAspect="1"/>
          </p:cNvPicPr>
          <p:nvPr/>
        </p:nvPicPr>
        <p:blipFill>
          <a:blip r:embed="rId4"/>
          <a:stretch>
            <a:fillRect/>
          </a:stretch>
        </p:blipFill>
        <p:spPr>
          <a:xfrm>
            <a:off x="237400" y="3429000"/>
            <a:ext cx="2743200" cy="1131570"/>
          </a:xfrm>
          <a:prstGeom prst="rect">
            <a:avLst/>
          </a:prstGeom>
        </p:spPr>
      </p:pic>
      <p:pic>
        <p:nvPicPr>
          <p:cNvPr id="7" name="Picture 6">
            <a:extLst>
              <a:ext uri="{FF2B5EF4-FFF2-40B4-BE49-F238E27FC236}">
                <a16:creationId xmlns:a16="http://schemas.microsoft.com/office/drawing/2014/main" id="{DB8057B5-A15B-D4F5-47F3-B0F463A8F824}"/>
              </a:ext>
            </a:extLst>
          </p:cNvPr>
          <p:cNvPicPr>
            <a:picLocks noChangeAspect="1"/>
          </p:cNvPicPr>
          <p:nvPr/>
        </p:nvPicPr>
        <p:blipFill>
          <a:blip r:embed="rId5"/>
          <a:stretch>
            <a:fillRect/>
          </a:stretch>
        </p:blipFill>
        <p:spPr>
          <a:xfrm>
            <a:off x="237400" y="228600"/>
            <a:ext cx="2743200" cy="1828800"/>
          </a:xfrm>
          <a:prstGeom prst="rect">
            <a:avLst/>
          </a:prstGeom>
        </p:spPr>
      </p:pic>
      <p:pic>
        <p:nvPicPr>
          <p:cNvPr id="13" name="Picture 12">
            <a:extLst>
              <a:ext uri="{FF2B5EF4-FFF2-40B4-BE49-F238E27FC236}">
                <a16:creationId xmlns:a16="http://schemas.microsoft.com/office/drawing/2014/main" id="{B00422D7-799A-2E79-D3E3-670915F94F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42435" y="0"/>
            <a:ext cx="4849565" cy="6858000"/>
          </a:xfrm>
          <a:prstGeom prst="rect">
            <a:avLst/>
          </a:prstGeom>
        </p:spPr>
      </p:pic>
      <p:pic>
        <p:nvPicPr>
          <p:cNvPr id="3" name="Picture 2">
            <a:extLst>
              <a:ext uri="{FF2B5EF4-FFF2-40B4-BE49-F238E27FC236}">
                <a16:creationId xmlns:a16="http://schemas.microsoft.com/office/drawing/2014/main" id="{0711B255-303A-4EAD-9479-D1C5CC441FDD}"/>
              </a:ext>
            </a:extLst>
          </p:cNvPr>
          <p:cNvPicPr>
            <a:picLocks noChangeAspect="1"/>
          </p:cNvPicPr>
          <p:nvPr/>
        </p:nvPicPr>
        <p:blipFill>
          <a:blip r:embed="rId7"/>
          <a:stretch>
            <a:fillRect/>
          </a:stretch>
        </p:blipFill>
        <p:spPr>
          <a:xfrm>
            <a:off x="4597809" y="2057400"/>
            <a:ext cx="2743200" cy="2743200"/>
          </a:xfrm>
          <a:prstGeom prst="rect">
            <a:avLst/>
          </a:prstGeom>
        </p:spPr>
      </p:pic>
      <p:pic>
        <p:nvPicPr>
          <p:cNvPr id="5" name="Picture 4" descr="A diagram of a type of structure&#10;&#10;Description automatically generated with medium confidence">
            <a:extLst>
              <a:ext uri="{FF2B5EF4-FFF2-40B4-BE49-F238E27FC236}">
                <a16:creationId xmlns:a16="http://schemas.microsoft.com/office/drawing/2014/main" id="{CAF53280-D6F4-FBBB-86BE-0F948BEEB00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06905" y="0"/>
            <a:ext cx="8978190" cy="6858000"/>
          </a:xfrm>
          <a:prstGeom prst="rect">
            <a:avLst/>
          </a:prstGeom>
        </p:spPr>
      </p:pic>
      <p:pic>
        <p:nvPicPr>
          <p:cNvPr id="8" name="Picture 7" descr="A diagram of a math scheme&#10;&#10;Description automatically generated with medium confidence">
            <a:extLst>
              <a:ext uri="{FF2B5EF4-FFF2-40B4-BE49-F238E27FC236}">
                <a16:creationId xmlns:a16="http://schemas.microsoft.com/office/drawing/2014/main" id="{6AABF6D4-EDDD-FFC7-6A09-01A43D17623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17286" y="0"/>
            <a:ext cx="4962525" cy="6677025"/>
          </a:xfrm>
          <a:prstGeom prst="rect">
            <a:avLst/>
          </a:prstGeom>
        </p:spPr>
      </p:pic>
    </p:spTree>
    <p:extLst>
      <p:ext uri="{BB962C8B-B14F-4D97-AF65-F5344CB8AC3E}">
        <p14:creationId xmlns:p14="http://schemas.microsoft.com/office/powerpoint/2010/main" val="121264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9BEE6DA-BE50-B4D0-45F7-507491B4B507}"/>
              </a:ext>
            </a:extLst>
          </p:cNvPr>
          <p:cNvSpPr>
            <a:spLocks noGrp="1"/>
          </p:cNvSpPr>
          <p:nvPr>
            <p:ph type="sldNum" sz="quarter" idx="12"/>
          </p:nvPr>
        </p:nvSpPr>
        <p:spPr/>
        <p:txBody>
          <a:bodyPr/>
          <a:lstStyle/>
          <a:p>
            <a:fld id="{28844951-7827-47D4-8276-7DDE1FA7D85A}" type="slidenum">
              <a:rPr lang="en-US" sz="2300" b="1" smtClean="0">
                <a:latin typeface="+mj-lt"/>
              </a:rPr>
              <a:pPr/>
              <a:t>5</a:t>
            </a:fld>
            <a:endParaRPr lang="en-US" sz="2300" b="1">
              <a:latin typeface="+mj-lt"/>
            </a:endParaRPr>
          </a:p>
        </p:txBody>
      </p:sp>
      <p:sp>
        <p:nvSpPr>
          <p:cNvPr id="6" name="TextBox 5">
            <a:extLst>
              <a:ext uri="{FF2B5EF4-FFF2-40B4-BE49-F238E27FC236}">
                <a16:creationId xmlns:a16="http://schemas.microsoft.com/office/drawing/2014/main" id="{495CD7C5-88DA-3F00-A093-9DE5BF4E7A3C}"/>
              </a:ext>
            </a:extLst>
          </p:cNvPr>
          <p:cNvSpPr txBox="1"/>
          <p:nvPr/>
        </p:nvSpPr>
        <p:spPr>
          <a:xfrm>
            <a:off x="459580" y="634172"/>
            <a:ext cx="5486400" cy="2569934"/>
          </a:xfrm>
          <a:prstGeom prst="rect">
            <a:avLst/>
          </a:prstGeom>
          <a:noFill/>
        </p:spPr>
        <p:txBody>
          <a:bodyPr wrap="square">
            <a:spAutoFit/>
          </a:bodyPr>
          <a:lstStyle/>
          <a:p>
            <a:pPr algn="just"/>
            <a:r>
              <a:rPr lang="vi-VN" sz="2300">
                <a:latin typeface="Corbel" panose="020B0503020204020204" pitchFamily="34" charset="0"/>
              </a:rPr>
              <a:t>Vào năm </a:t>
            </a:r>
            <a:r>
              <a:rPr lang="vi-VN" sz="2300" b="1">
                <a:latin typeface="Corbel" panose="020B0503020204020204" pitchFamily="34" charset="0"/>
              </a:rPr>
              <a:t>2001</a:t>
            </a:r>
            <a:r>
              <a:rPr lang="vi-VN" sz="2300">
                <a:latin typeface="Corbel" panose="020B0503020204020204" pitchFamily="34" charset="0"/>
              </a:rPr>
              <a:t>, </a:t>
            </a:r>
            <a:r>
              <a:rPr lang="vi-VN" sz="2300" b="1">
                <a:latin typeface="Corbel" panose="020B0503020204020204" pitchFamily="34" charset="0"/>
              </a:rPr>
              <a:t>Casey Reas</a:t>
            </a:r>
            <a:r>
              <a:rPr lang="vi-VN" sz="2300">
                <a:latin typeface="Corbel" panose="020B0503020204020204" pitchFamily="34" charset="0"/>
              </a:rPr>
              <a:t> và </a:t>
            </a:r>
            <a:r>
              <a:rPr lang="vi-VN" sz="2300" b="1">
                <a:latin typeface="Corbel" panose="020B0503020204020204" pitchFamily="34" charset="0"/>
              </a:rPr>
              <a:t>Ben Fry</a:t>
            </a:r>
            <a:r>
              <a:rPr lang="vi-VN" sz="2300">
                <a:latin typeface="Corbel" panose="020B0503020204020204" pitchFamily="34" charset="0"/>
              </a:rPr>
              <a:t> bắt đầu phát triển một nền tảng mới nhằm làm cho việc lập trình đồ họa máy tính</a:t>
            </a:r>
            <a:r>
              <a:rPr lang="en-US" sz="2300">
                <a:latin typeface="Corbel" panose="020B0503020204020204" pitchFamily="34" charset="0"/>
              </a:rPr>
              <a:t> và</a:t>
            </a:r>
            <a:r>
              <a:rPr lang="vi-VN" sz="2300">
                <a:latin typeface="Corbel" panose="020B0503020204020204" pitchFamily="34" charset="0"/>
              </a:rPr>
              <a:t> tương tác </a:t>
            </a:r>
            <a:r>
              <a:rPr lang="en-US" sz="2300">
                <a:latin typeface="Corbel" panose="020B0503020204020204" pitchFamily="34" charset="0"/>
              </a:rPr>
              <a:t>trực quan </a:t>
            </a:r>
            <a:r>
              <a:rPr lang="vi-VN" sz="2300">
                <a:latin typeface="Corbel" panose="020B0503020204020204" pitchFamily="34" charset="0"/>
              </a:rPr>
              <a:t>trở nên dễ dàng hơn</a:t>
            </a:r>
            <a:r>
              <a:rPr lang="en-US" sz="2300">
                <a:latin typeface="Corbel" panose="020B0503020204020204" pitchFamily="34" charset="0"/>
              </a:rPr>
              <a:t>.</a:t>
            </a:r>
            <a:r>
              <a:rPr lang="vi-VN" sz="2300">
                <a:latin typeface="Corbel" panose="020B0503020204020204" pitchFamily="34" charset="0"/>
              </a:rPr>
              <a:t> </a:t>
            </a:r>
            <a:r>
              <a:rPr lang="en-US" sz="2300">
                <a:latin typeface="Corbel" panose="020B0503020204020204" pitchFamily="34" charset="0"/>
              </a:rPr>
              <a:t>H</a:t>
            </a:r>
            <a:r>
              <a:rPr lang="vi-VN" sz="2300">
                <a:latin typeface="Corbel" panose="020B0503020204020204" pitchFamily="34" charset="0"/>
              </a:rPr>
              <a:t>ọ đặt tên cho </a:t>
            </a:r>
            <a:r>
              <a:rPr lang="en-US" sz="2300">
                <a:latin typeface="Corbel" panose="020B0503020204020204" pitchFamily="34" charset="0"/>
              </a:rPr>
              <a:t>dự án này</a:t>
            </a:r>
            <a:r>
              <a:rPr lang="vi-VN" sz="2300">
                <a:latin typeface="Corbel" panose="020B0503020204020204" pitchFamily="34" charset="0"/>
              </a:rPr>
              <a:t> là </a:t>
            </a:r>
            <a:r>
              <a:rPr lang="vi-VN" sz="2300" b="1">
                <a:latin typeface="Corbel" panose="020B0503020204020204" pitchFamily="34" charset="0"/>
              </a:rPr>
              <a:t>Processing</a:t>
            </a:r>
            <a:r>
              <a:rPr lang="vi-VN" sz="2300">
                <a:latin typeface="Corbel" panose="020B0503020204020204" pitchFamily="34" charset="0"/>
              </a:rPr>
              <a:t>, </a:t>
            </a:r>
            <a:r>
              <a:rPr lang="en-US" sz="2300">
                <a:latin typeface="Corbel" panose="020B0503020204020204" pitchFamily="34" charset="0"/>
              </a:rPr>
              <a:t>một công cụ lập trình đồ họa máy tính và tương tác trực quan </a:t>
            </a:r>
            <a:r>
              <a:rPr lang="vi-VN" sz="2300">
                <a:latin typeface="Corbel" panose="020B0503020204020204" pitchFamily="34" charset="0"/>
              </a:rPr>
              <a:t>hoạt động trên </a:t>
            </a:r>
            <a:r>
              <a:rPr lang="en-US" sz="2300">
                <a:latin typeface="Corbel" panose="020B0503020204020204" pitchFamily="34" charset="0"/>
              </a:rPr>
              <a:t>nền tảng Desktop</a:t>
            </a:r>
            <a:r>
              <a:rPr lang="vi-VN" sz="2300">
                <a:latin typeface="Corbel" panose="020B0503020204020204" pitchFamily="34" charset="0"/>
              </a:rPr>
              <a:t>.</a:t>
            </a:r>
            <a:endParaRPr lang="en-GB" sz="2300">
              <a:latin typeface="Corbel" panose="020B0503020204020204" pitchFamily="34" charset="0"/>
            </a:endParaRPr>
          </a:p>
        </p:txBody>
      </p:sp>
      <p:grpSp>
        <p:nvGrpSpPr>
          <p:cNvPr id="5" name="Group 4">
            <a:extLst>
              <a:ext uri="{FF2B5EF4-FFF2-40B4-BE49-F238E27FC236}">
                <a16:creationId xmlns:a16="http://schemas.microsoft.com/office/drawing/2014/main" id="{1EEECBC0-F593-C2B8-F0A1-D9A01BA13B88}"/>
              </a:ext>
            </a:extLst>
          </p:cNvPr>
          <p:cNvGrpSpPr/>
          <p:nvPr/>
        </p:nvGrpSpPr>
        <p:grpSpPr>
          <a:xfrm>
            <a:off x="1749294" y="3871808"/>
            <a:ext cx="2906973" cy="2352020"/>
            <a:chOff x="2093727" y="4067983"/>
            <a:chExt cx="2906973" cy="2352020"/>
          </a:xfrm>
        </p:grpSpPr>
        <p:pic>
          <p:nvPicPr>
            <p:cNvPr id="1030" name="Picture 6" descr="Processing - Wikipedia">
              <a:extLst>
                <a:ext uri="{FF2B5EF4-FFF2-40B4-BE49-F238E27FC236}">
                  <a16:creationId xmlns:a16="http://schemas.microsoft.com/office/drawing/2014/main" id="{40E27C42-D8B0-204B-3949-66697E4008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2814" y="4067983"/>
              <a:ext cx="1828800" cy="18288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60CEB5A-BFB3-B2A1-BC62-046CD3B791C2}"/>
                </a:ext>
              </a:extLst>
            </p:cNvPr>
            <p:cNvSpPr txBox="1"/>
            <p:nvPr/>
          </p:nvSpPr>
          <p:spPr>
            <a:xfrm>
              <a:off x="2093727" y="5896783"/>
              <a:ext cx="2906973" cy="523220"/>
            </a:xfrm>
            <a:prstGeom prst="rect">
              <a:avLst/>
            </a:prstGeom>
            <a:noFill/>
          </p:spPr>
          <p:txBody>
            <a:bodyPr wrap="square" rtlCol="0">
              <a:spAutoFit/>
            </a:bodyPr>
            <a:lstStyle/>
            <a:p>
              <a:pPr algn="ctr"/>
              <a:r>
                <a:rPr lang="en-GB" sz="2800" b="1" i="1">
                  <a:latin typeface="Aptos" panose="020B0004020202020204" pitchFamily="34" charset="0"/>
                </a:rPr>
                <a:t>Processing Logo</a:t>
              </a:r>
            </a:p>
          </p:txBody>
        </p:sp>
      </p:grpSp>
      <p:sp>
        <p:nvSpPr>
          <p:cNvPr id="11" name="TextBox 10">
            <a:extLst>
              <a:ext uri="{FF2B5EF4-FFF2-40B4-BE49-F238E27FC236}">
                <a16:creationId xmlns:a16="http://schemas.microsoft.com/office/drawing/2014/main" id="{454C83ED-E1CC-98E4-CE2E-3CF937C3AFB0}"/>
              </a:ext>
            </a:extLst>
          </p:cNvPr>
          <p:cNvSpPr txBox="1"/>
          <p:nvPr/>
        </p:nvSpPr>
        <p:spPr>
          <a:xfrm>
            <a:off x="6246019" y="3762852"/>
            <a:ext cx="5486400" cy="2215991"/>
          </a:xfrm>
          <a:prstGeom prst="rect">
            <a:avLst/>
          </a:prstGeom>
          <a:noFill/>
        </p:spPr>
        <p:txBody>
          <a:bodyPr wrap="square">
            <a:spAutoFit/>
          </a:bodyPr>
          <a:lstStyle/>
          <a:p>
            <a:pPr algn="just"/>
            <a:r>
              <a:rPr lang="en-GB" sz="2300">
                <a:latin typeface="+mj-lt"/>
              </a:rPr>
              <a:t>Vào năm </a:t>
            </a:r>
            <a:r>
              <a:rPr lang="en-GB" sz="2300" b="1">
                <a:latin typeface="+mj-lt"/>
              </a:rPr>
              <a:t>2013</a:t>
            </a:r>
            <a:r>
              <a:rPr lang="en-GB" sz="2300">
                <a:latin typeface="+mj-lt"/>
              </a:rPr>
              <a:t>, </a:t>
            </a:r>
            <a:r>
              <a:rPr lang="en-GB" sz="2300" b="1">
                <a:latin typeface="+mj-lt"/>
              </a:rPr>
              <a:t>Lauren McCarthy</a:t>
            </a:r>
            <a:r>
              <a:rPr lang="en-GB" sz="2300">
                <a:latin typeface="+mj-lt"/>
              </a:rPr>
              <a:t> bắt đầu phát triển thư viện </a:t>
            </a:r>
            <a:r>
              <a:rPr lang="en-GB" sz="2300" b="1">
                <a:latin typeface="+mj-lt"/>
              </a:rPr>
              <a:t>p5.js</a:t>
            </a:r>
            <a:r>
              <a:rPr lang="en-GB" sz="2300">
                <a:latin typeface="+mj-lt"/>
              </a:rPr>
              <a:t>. Thư viện </a:t>
            </a:r>
            <a:r>
              <a:rPr lang="en-GB" sz="2300" b="1">
                <a:latin typeface="+mj-lt"/>
              </a:rPr>
              <a:t>p5.js</a:t>
            </a:r>
            <a:r>
              <a:rPr lang="en-GB" sz="2300">
                <a:latin typeface="+mj-lt"/>
              </a:rPr>
              <a:t>, một dự án con lấy cảm hứng từ dự án cha </a:t>
            </a:r>
            <a:r>
              <a:rPr lang="en-GB" sz="2300" b="1">
                <a:latin typeface="+mj-lt"/>
              </a:rPr>
              <a:t>Processing</a:t>
            </a:r>
            <a:r>
              <a:rPr lang="en-GB" sz="2300">
                <a:latin typeface="+mj-lt"/>
              </a:rPr>
              <a:t>, là một công cụ </a:t>
            </a:r>
            <a:r>
              <a:rPr lang="en-US" sz="2300">
                <a:latin typeface="+mj-lt"/>
              </a:rPr>
              <a:t>lập trình đồ họa máy tính và tương tác trực quan</a:t>
            </a:r>
            <a:r>
              <a:rPr lang="en-GB" sz="2300">
                <a:latin typeface="+mj-lt"/>
              </a:rPr>
              <a:t> hoạt động trên nền tảng công nghệ web. </a:t>
            </a:r>
          </a:p>
        </p:txBody>
      </p:sp>
      <p:grpSp>
        <p:nvGrpSpPr>
          <p:cNvPr id="8" name="Group 7">
            <a:extLst>
              <a:ext uri="{FF2B5EF4-FFF2-40B4-BE49-F238E27FC236}">
                <a16:creationId xmlns:a16="http://schemas.microsoft.com/office/drawing/2014/main" id="{0F8B5171-C688-2BB3-74CF-712FF59134A8}"/>
              </a:ext>
            </a:extLst>
          </p:cNvPr>
          <p:cNvGrpSpPr/>
          <p:nvPr/>
        </p:nvGrpSpPr>
        <p:grpSpPr>
          <a:xfrm>
            <a:off x="7781392" y="879157"/>
            <a:ext cx="2415654" cy="2352020"/>
            <a:chOff x="7436959" y="3824444"/>
            <a:chExt cx="2415654" cy="2352020"/>
          </a:xfrm>
        </p:grpSpPr>
        <p:pic>
          <p:nvPicPr>
            <p:cNvPr id="7" name="Picture 6">
              <a:extLst>
                <a:ext uri="{FF2B5EF4-FFF2-40B4-BE49-F238E27FC236}">
                  <a16:creationId xmlns:a16="http://schemas.microsoft.com/office/drawing/2014/main" id="{E7CA9C7F-CD12-4E93-D907-4C3959D32166}"/>
                </a:ext>
              </a:extLst>
            </p:cNvPr>
            <p:cNvPicPr>
              <a:picLocks noChangeAspect="1"/>
            </p:cNvPicPr>
            <p:nvPr/>
          </p:nvPicPr>
          <p:blipFill>
            <a:blip r:embed="rId3"/>
            <a:stretch>
              <a:fillRect/>
            </a:stretch>
          </p:blipFill>
          <p:spPr>
            <a:xfrm>
              <a:off x="7730386" y="3824444"/>
              <a:ext cx="1828800" cy="1828800"/>
            </a:xfrm>
            <a:prstGeom prst="rect">
              <a:avLst/>
            </a:prstGeom>
          </p:spPr>
        </p:pic>
        <p:sp>
          <p:nvSpPr>
            <p:cNvPr id="4" name="TextBox 3">
              <a:extLst>
                <a:ext uri="{FF2B5EF4-FFF2-40B4-BE49-F238E27FC236}">
                  <a16:creationId xmlns:a16="http://schemas.microsoft.com/office/drawing/2014/main" id="{04C4B3F5-B067-90BC-10AD-164CAB34A83B}"/>
                </a:ext>
              </a:extLst>
            </p:cNvPr>
            <p:cNvSpPr txBox="1"/>
            <p:nvPr/>
          </p:nvSpPr>
          <p:spPr>
            <a:xfrm>
              <a:off x="7436959" y="5653244"/>
              <a:ext cx="2415654" cy="523220"/>
            </a:xfrm>
            <a:prstGeom prst="rect">
              <a:avLst/>
            </a:prstGeom>
            <a:noFill/>
          </p:spPr>
          <p:txBody>
            <a:bodyPr wrap="square" rtlCol="0">
              <a:spAutoFit/>
            </a:bodyPr>
            <a:lstStyle/>
            <a:p>
              <a:pPr algn="ctr"/>
              <a:r>
                <a:rPr lang="en-US" sz="2800" b="1" i="1">
                  <a:latin typeface="Aptos" panose="020B0004020202020204" pitchFamily="34" charset="0"/>
                </a:rPr>
                <a:t>p5.js Logo</a:t>
              </a:r>
              <a:endParaRPr lang="en-GB" sz="2800" b="1" i="1">
                <a:latin typeface="Aptos" panose="020B0004020202020204" pitchFamily="34" charset="0"/>
              </a:endParaRPr>
            </a:p>
          </p:txBody>
        </p:sp>
      </p:grpSp>
    </p:spTree>
    <p:extLst>
      <p:ext uri="{BB962C8B-B14F-4D97-AF65-F5344CB8AC3E}">
        <p14:creationId xmlns:p14="http://schemas.microsoft.com/office/powerpoint/2010/main" val="391421585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2A5428-3323-AB9D-9038-5DC73862B8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6974" y="269047"/>
            <a:ext cx="4849565" cy="6319906"/>
          </a:xfrm>
          <a:prstGeom prst="rect">
            <a:avLst/>
          </a:prstGeom>
        </p:spPr>
      </p:pic>
      <p:sp>
        <p:nvSpPr>
          <p:cNvPr id="8" name="TextBox 7">
            <a:extLst>
              <a:ext uri="{FF2B5EF4-FFF2-40B4-BE49-F238E27FC236}">
                <a16:creationId xmlns:a16="http://schemas.microsoft.com/office/drawing/2014/main" id="{615BCD1C-D6F0-C11E-119F-98448D355617}"/>
              </a:ext>
            </a:extLst>
          </p:cNvPr>
          <p:cNvSpPr txBox="1"/>
          <p:nvPr/>
        </p:nvSpPr>
        <p:spPr>
          <a:xfrm>
            <a:off x="427639" y="967803"/>
            <a:ext cx="6474982" cy="1508105"/>
          </a:xfrm>
          <a:prstGeom prst="rect">
            <a:avLst/>
          </a:prstGeom>
          <a:noFill/>
          <a:effectLst/>
        </p:spPr>
        <p:txBody>
          <a:bodyPr wrap="square">
            <a:spAutoFit/>
          </a:bodyPr>
          <a:lstStyle/>
          <a:p>
            <a:pPr algn="just"/>
            <a:r>
              <a:rPr lang="vi-VN" sz="2300">
                <a:latin typeface="Corbel" panose="020B0503020204020204" pitchFamily="34" charset="0"/>
              </a:rPr>
              <a:t>Thư viện </a:t>
            </a:r>
            <a:r>
              <a:rPr lang="vi-VN" sz="2300" b="1">
                <a:latin typeface="Corbel" panose="020B0503020204020204" pitchFamily="34" charset="0"/>
              </a:rPr>
              <a:t>p5.js </a:t>
            </a:r>
            <a:r>
              <a:rPr lang="vi-VN" sz="2300">
                <a:latin typeface="Corbel" panose="020B0503020204020204" pitchFamily="34" charset="0"/>
              </a:rPr>
              <a:t>là một công cụ</a:t>
            </a:r>
            <a:r>
              <a:rPr lang="en-US" sz="2300">
                <a:latin typeface="Corbel" panose="020B0503020204020204" pitchFamily="34" charset="0"/>
              </a:rPr>
              <a:t> lập trình</a:t>
            </a:r>
            <a:r>
              <a:rPr lang="vi-VN" sz="2300">
                <a:latin typeface="Corbel" panose="020B0503020204020204" pitchFamily="34" charset="0"/>
              </a:rPr>
              <a:t> </a:t>
            </a:r>
            <a:r>
              <a:rPr lang="vi-VN" sz="2300" b="1">
                <a:latin typeface="Corbel" panose="020B0503020204020204" pitchFamily="34" charset="0"/>
              </a:rPr>
              <a:t>mạnh mẽ</a:t>
            </a:r>
            <a:r>
              <a:rPr lang="vi-VN" sz="2300">
                <a:latin typeface="Corbel" panose="020B0503020204020204" pitchFamily="34" charset="0"/>
              </a:rPr>
              <a:t> và </a:t>
            </a:r>
            <a:r>
              <a:rPr lang="vi-VN" sz="2300" b="1">
                <a:latin typeface="Corbel" panose="020B0503020204020204" pitchFamily="34" charset="0"/>
              </a:rPr>
              <a:t>dễ tiếp cận</a:t>
            </a:r>
            <a:r>
              <a:rPr lang="vi-VN" sz="2300">
                <a:latin typeface="Corbel" panose="020B0503020204020204" pitchFamily="34" charset="0"/>
              </a:rPr>
              <a:t>, giúp việc sáng tạo</a:t>
            </a:r>
            <a:r>
              <a:rPr lang="en-US" sz="2300">
                <a:latin typeface="Corbel" panose="020B0503020204020204" pitchFamily="34" charset="0"/>
              </a:rPr>
              <a:t> ra</a:t>
            </a:r>
            <a:r>
              <a:rPr lang="vi-VN" sz="2300">
                <a:latin typeface="Corbel" panose="020B0503020204020204" pitchFamily="34" charset="0"/>
              </a:rPr>
              <a:t> những sản phẩm</a:t>
            </a:r>
            <a:r>
              <a:rPr lang="en-US" sz="2300">
                <a:latin typeface="Corbel" panose="020B0503020204020204" pitchFamily="34" charset="0"/>
              </a:rPr>
              <a:t> phần mềm ứng dụng công nghệ web có yếu tố</a:t>
            </a:r>
            <a:r>
              <a:rPr lang="vi-VN" sz="2300">
                <a:latin typeface="Corbel" panose="020B0503020204020204" pitchFamily="34" charset="0"/>
              </a:rPr>
              <a:t> đồ họa</a:t>
            </a:r>
            <a:r>
              <a:rPr lang="en-US" sz="2300">
                <a:latin typeface="Corbel" panose="020B0503020204020204" pitchFamily="34" charset="0"/>
              </a:rPr>
              <a:t> và</a:t>
            </a:r>
            <a:r>
              <a:rPr lang="vi-VN" sz="2300">
                <a:latin typeface="Corbel" panose="020B0503020204020204" pitchFamily="34" charset="0"/>
              </a:rPr>
              <a:t> tương tác trở nên dễ dàng hơn.</a:t>
            </a:r>
            <a:endParaRPr lang="en-GB" sz="2300">
              <a:latin typeface="Corbel" panose="020B0503020204020204" pitchFamily="34" charset="0"/>
            </a:endParaRPr>
          </a:p>
        </p:txBody>
      </p:sp>
      <p:sp>
        <p:nvSpPr>
          <p:cNvPr id="11" name="TextBox 10">
            <a:extLst>
              <a:ext uri="{FF2B5EF4-FFF2-40B4-BE49-F238E27FC236}">
                <a16:creationId xmlns:a16="http://schemas.microsoft.com/office/drawing/2014/main" id="{CACE5311-DEC9-619A-37C1-E9F55F47FE3F}"/>
              </a:ext>
            </a:extLst>
          </p:cNvPr>
          <p:cNvSpPr txBox="1"/>
          <p:nvPr/>
        </p:nvSpPr>
        <p:spPr>
          <a:xfrm>
            <a:off x="1319564" y="2966320"/>
            <a:ext cx="4691132" cy="2923877"/>
          </a:xfrm>
          <a:prstGeom prst="rect">
            <a:avLst/>
          </a:prstGeom>
          <a:noFill/>
          <a:effectLst/>
        </p:spPr>
        <p:txBody>
          <a:bodyPr wrap="square">
            <a:spAutoFit/>
          </a:bodyPr>
          <a:lstStyle/>
          <a:p>
            <a:pPr algn="just"/>
            <a:r>
              <a:rPr lang="vi-VN" sz="2300" i="1">
                <a:latin typeface="Corbel" panose="020B0503020204020204" pitchFamily="34" charset="0"/>
              </a:rPr>
              <a:t>Đặc biệt dành cho các nhà thiết kế, nghệ sĩ có kinh nghiệm trong lĩnh vực đồ họa</a:t>
            </a:r>
            <a:r>
              <a:rPr lang="en-US" sz="2300" i="1">
                <a:latin typeface="Corbel" panose="020B0503020204020204" pitchFamily="34" charset="0"/>
              </a:rPr>
              <a:t> hay toán học đồ họa máy tính</a:t>
            </a:r>
            <a:r>
              <a:rPr lang="vi-VN" sz="2300" i="1">
                <a:latin typeface="Corbel" panose="020B0503020204020204" pitchFamily="34" charset="0"/>
              </a:rPr>
              <a:t> nhưng thiếu</a:t>
            </a:r>
            <a:r>
              <a:rPr lang="en-US" sz="2300" i="1">
                <a:latin typeface="Corbel" panose="020B0503020204020204" pitchFamily="34" charset="0"/>
              </a:rPr>
              <a:t> </a:t>
            </a:r>
            <a:r>
              <a:rPr lang="vi-VN" sz="2300" i="1">
                <a:latin typeface="Corbel" panose="020B0503020204020204" pitchFamily="34" charset="0"/>
              </a:rPr>
              <a:t>kỹ năng lập trình, </a:t>
            </a:r>
            <a:r>
              <a:rPr lang="en-US" sz="2300" i="1">
                <a:latin typeface="Corbel" panose="020B0503020204020204" pitchFamily="34" charset="0"/>
              </a:rPr>
              <a:t>cũng như</a:t>
            </a:r>
            <a:r>
              <a:rPr lang="vi-VN" sz="2300" i="1">
                <a:latin typeface="Corbel" panose="020B0503020204020204" pitchFamily="34" charset="0"/>
              </a:rPr>
              <a:t> các lập trình viên có</a:t>
            </a:r>
            <a:r>
              <a:rPr lang="en-US" sz="2300" i="1">
                <a:latin typeface="Corbel" panose="020B0503020204020204" pitchFamily="34" charset="0"/>
              </a:rPr>
              <a:t> </a:t>
            </a:r>
            <a:r>
              <a:rPr lang="vi-VN" sz="2300" i="1">
                <a:latin typeface="Corbel" panose="020B0503020204020204" pitchFamily="34" charset="0"/>
              </a:rPr>
              <a:t>kỹ năng lập trình nhưng mới bắt đầu làm quen</a:t>
            </a:r>
            <a:r>
              <a:rPr lang="en-US" sz="2300" i="1">
                <a:latin typeface="Corbel" panose="020B0503020204020204" pitchFamily="34" charset="0"/>
              </a:rPr>
              <a:t> với, bước chân vào lĩnh</a:t>
            </a:r>
            <a:r>
              <a:rPr lang="vi-VN" sz="2300" i="1">
                <a:latin typeface="Corbel" panose="020B0503020204020204" pitchFamily="34" charset="0"/>
              </a:rPr>
              <a:t> </a:t>
            </a:r>
            <a:r>
              <a:rPr lang="en-US" sz="2300" i="1">
                <a:latin typeface="Corbel" panose="020B0503020204020204" pitchFamily="34" charset="0"/>
              </a:rPr>
              <a:t>vực toán học</a:t>
            </a:r>
            <a:r>
              <a:rPr lang="vi-VN" sz="2300" i="1">
                <a:latin typeface="Corbel" panose="020B0503020204020204" pitchFamily="34" charset="0"/>
              </a:rPr>
              <a:t> đồ họa </a:t>
            </a:r>
            <a:r>
              <a:rPr lang="en-US" sz="2300" i="1">
                <a:latin typeface="Corbel" panose="020B0503020204020204" pitchFamily="34" charset="0"/>
              </a:rPr>
              <a:t>máy tính</a:t>
            </a:r>
            <a:r>
              <a:rPr lang="vi-VN" sz="2300" i="1">
                <a:latin typeface="Corbel" panose="020B0503020204020204" pitchFamily="34" charset="0"/>
              </a:rPr>
              <a:t>.</a:t>
            </a:r>
            <a:endParaRPr lang="en-GB" sz="2300" i="1">
              <a:latin typeface="Corbel" panose="020B0503020204020204" pitchFamily="34" charset="0"/>
            </a:endParaRPr>
          </a:p>
        </p:txBody>
      </p:sp>
      <p:sp>
        <p:nvSpPr>
          <p:cNvPr id="2" name="Slide Number Placeholder 1">
            <a:extLst>
              <a:ext uri="{FF2B5EF4-FFF2-40B4-BE49-F238E27FC236}">
                <a16:creationId xmlns:a16="http://schemas.microsoft.com/office/drawing/2014/main" id="{FEEBA4A1-CA2B-FC5B-F92A-B2E48749E891}"/>
              </a:ext>
            </a:extLst>
          </p:cNvPr>
          <p:cNvSpPr>
            <a:spLocks noGrp="1"/>
          </p:cNvSpPr>
          <p:nvPr>
            <p:ph type="sldNum" sz="quarter" idx="12"/>
          </p:nvPr>
        </p:nvSpPr>
        <p:spPr/>
        <p:txBody>
          <a:bodyPr/>
          <a:lstStyle/>
          <a:p>
            <a:fld id="{28844951-7827-47D4-8276-7DDE1FA7D85A}" type="slidenum">
              <a:rPr lang="en-US" sz="2300" b="1" smtClean="0">
                <a:latin typeface="+mj-lt"/>
              </a:rPr>
              <a:pPr/>
              <a:t>6</a:t>
            </a:fld>
            <a:endParaRPr lang="en-US" sz="2300" b="1">
              <a:latin typeface="+mj-lt"/>
            </a:endParaRPr>
          </a:p>
        </p:txBody>
      </p:sp>
    </p:spTree>
    <p:extLst>
      <p:ext uri="{BB962C8B-B14F-4D97-AF65-F5344CB8AC3E}">
        <p14:creationId xmlns:p14="http://schemas.microsoft.com/office/powerpoint/2010/main" val="301663493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right)">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7BA923-02FC-B17D-6541-9A1562ADB7FF}"/>
              </a:ext>
            </a:extLst>
          </p:cNvPr>
          <p:cNvSpPr>
            <a:spLocks noGrp="1"/>
          </p:cNvSpPr>
          <p:nvPr>
            <p:ph type="sldNum" sz="quarter" idx="12"/>
          </p:nvPr>
        </p:nvSpPr>
        <p:spPr/>
        <p:txBody>
          <a:bodyPr/>
          <a:lstStyle/>
          <a:p>
            <a:fld id="{28844951-7827-47D4-8276-7DDE1FA7D85A}" type="slidenum">
              <a:rPr lang="en-US" sz="2300" b="1" smtClean="0">
                <a:latin typeface="+mj-lt"/>
              </a:rPr>
              <a:pPr/>
              <a:t>7</a:t>
            </a:fld>
            <a:endParaRPr lang="en-US" sz="2300" b="1">
              <a:latin typeface="+mj-lt"/>
            </a:endParaRPr>
          </a:p>
        </p:txBody>
      </p:sp>
      <p:sp>
        <p:nvSpPr>
          <p:cNvPr id="3" name="TextBox 2">
            <a:extLst>
              <a:ext uri="{FF2B5EF4-FFF2-40B4-BE49-F238E27FC236}">
                <a16:creationId xmlns:a16="http://schemas.microsoft.com/office/drawing/2014/main" id="{36470C54-8567-637E-3B80-F040C88EE244}"/>
              </a:ext>
            </a:extLst>
          </p:cNvPr>
          <p:cNvSpPr txBox="1"/>
          <p:nvPr/>
        </p:nvSpPr>
        <p:spPr>
          <a:xfrm>
            <a:off x="1399775" y="5015964"/>
            <a:ext cx="9392450" cy="800219"/>
          </a:xfrm>
          <a:prstGeom prst="rect">
            <a:avLst/>
          </a:prstGeom>
          <a:noFill/>
        </p:spPr>
        <p:txBody>
          <a:bodyPr wrap="square" rtlCol="0">
            <a:spAutoFit/>
          </a:bodyPr>
          <a:lstStyle/>
          <a:p>
            <a:pPr algn="just"/>
            <a:r>
              <a:rPr lang="en-US" sz="2300">
                <a:latin typeface="+mj-lt"/>
              </a:rPr>
              <a:t>Sau đây là một số ví dụ những hiệu ứng đồ họa, hiệu ứng tương tác mà p5.js có thể đạt được tên nền tảng web.</a:t>
            </a:r>
            <a:endParaRPr lang="en-GB" sz="2300">
              <a:latin typeface="+mj-lt"/>
            </a:endParaRPr>
          </a:p>
        </p:txBody>
      </p:sp>
      <p:sp>
        <p:nvSpPr>
          <p:cNvPr id="4" name="TextBox 3">
            <a:extLst>
              <a:ext uri="{FF2B5EF4-FFF2-40B4-BE49-F238E27FC236}">
                <a16:creationId xmlns:a16="http://schemas.microsoft.com/office/drawing/2014/main" id="{08F6A8CC-CDF9-8BA8-B204-03A2A767E715}"/>
              </a:ext>
            </a:extLst>
          </p:cNvPr>
          <p:cNvSpPr txBox="1"/>
          <p:nvPr/>
        </p:nvSpPr>
        <p:spPr>
          <a:xfrm>
            <a:off x="4246729" y="3575194"/>
            <a:ext cx="3698543" cy="769441"/>
          </a:xfrm>
          <a:prstGeom prst="rect">
            <a:avLst/>
          </a:prstGeom>
          <a:noFill/>
        </p:spPr>
        <p:txBody>
          <a:bodyPr wrap="square" rtlCol="0">
            <a:spAutoFit/>
          </a:bodyPr>
          <a:lstStyle/>
          <a:p>
            <a:pPr algn="ctr"/>
            <a:r>
              <a:rPr lang="en-US" sz="4400" b="1">
                <a:solidFill>
                  <a:schemeClr val="accent1"/>
                </a:solidFill>
                <a:latin typeface="+mj-lt"/>
              </a:rPr>
              <a:t>NEXT</a:t>
            </a:r>
            <a:endParaRPr lang="en-GB" sz="4400" b="1">
              <a:solidFill>
                <a:schemeClr val="accent1"/>
              </a:solidFill>
              <a:latin typeface="+mj-lt"/>
            </a:endParaRPr>
          </a:p>
        </p:txBody>
      </p:sp>
      <p:sp>
        <p:nvSpPr>
          <p:cNvPr id="6" name="TextBox 5">
            <a:extLst>
              <a:ext uri="{FF2B5EF4-FFF2-40B4-BE49-F238E27FC236}">
                <a16:creationId xmlns:a16="http://schemas.microsoft.com/office/drawing/2014/main" id="{F1F6337B-C590-14AA-75BA-A2A2E46524D3}"/>
              </a:ext>
            </a:extLst>
          </p:cNvPr>
          <p:cNvSpPr txBox="1"/>
          <p:nvPr/>
        </p:nvSpPr>
        <p:spPr>
          <a:xfrm>
            <a:off x="2378691" y="1041817"/>
            <a:ext cx="7434618" cy="1862048"/>
          </a:xfrm>
          <a:prstGeom prst="rect">
            <a:avLst/>
          </a:prstGeom>
          <a:noFill/>
        </p:spPr>
        <p:txBody>
          <a:bodyPr wrap="square">
            <a:spAutoFit/>
          </a:bodyPr>
          <a:lstStyle/>
          <a:p>
            <a:pPr algn="just"/>
            <a:r>
              <a:rPr lang="vi-VN" sz="2300">
                <a:latin typeface="Corbel" panose="020B0503020204020204" pitchFamily="34" charset="0"/>
              </a:rPr>
              <a:t>Việc nghiên cứu và sử dụng </a:t>
            </a:r>
            <a:r>
              <a:rPr lang="vi-VN" sz="2300" b="1">
                <a:latin typeface="Corbel" panose="020B0503020204020204" pitchFamily="34" charset="0"/>
              </a:rPr>
              <a:t>p5.js </a:t>
            </a:r>
            <a:r>
              <a:rPr lang="vi-VN" sz="2300">
                <a:latin typeface="Corbel" panose="020B0503020204020204" pitchFamily="34" charset="0"/>
              </a:rPr>
              <a:t>mở ra cơ hội để khám phá những ứng dụng mới mẻ, đa dạng trong lĩnh vực </a:t>
            </a:r>
            <a:r>
              <a:rPr lang="en-US" sz="2300" b="1">
                <a:latin typeface="Corbel" panose="020B0503020204020204" pitchFamily="34" charset="0"/>
              </a:rPr>
              <a:t>đồ họa máy tính</a:t>
            </a:r>
            <a:r>
              <a:rPr lang="en-US" sz="2300">
                <a:latin typeface="Corbel" panose="020B0503020204020204" pitchFamily="34" charset="0"/>
              </a:rPr>
              <a:t> </a:t>
            </a:r>
            <a:r>
              <a:rPr lang="en-US" sz="2300" b="1">
                <a:latin typeface="Corbel" panose="020B0503020204020204" pitchFamily="34" charset="0"/>
              </a:rPr>
              <a:t>(Computer Graphics) </a:t>
            </a:r>
            <a:r>
              <a:rPr lang="en-US" sz="2300">
                <a:latin typeface="Corbel" panose="020B0503020204020204" pitchFamily="34" charset="0"/>
              </a:rPr>
              <a:t>và </a:t>
            </a:r>
            <a:r>
              <a:rPr lang="vi-VN" sz="2300" b="1">
                <a:latin typeface="Corbel" panose="020B0503020204020204" pitchFamily="34" charset="0"/>
              </a:rPr>
              <a:t>lập trình sáng tạo (Creative Coding and Generative Art)</a:t>
            </a:r>
            <a:r>
              <a:rPr lang="vi-VN" sz="2300">
                <a:latin typeface="Corbel" panose="020B0503020204020204" pitchFamily="34" charset="0"/>
              </a:rPr>
              <a:t> có thể </a:t>
            </a:r>
            <a:r>
              <a:rPr lang="vi-VN" sz="2300" b="1">
                <a:latin typeface="Corbel" panose="020B0503020204020204" pitchFamily="34" charset="0"/>
              </a:rPr>
              <a:t>chạy được trên nền tảng web.</a:t>
            </a:r>
            <a:endParaRPr lang="en-GB" sz="2300" b="1">
              <a:latin typeface="Corbel" panose="020B0503020204020204" pitchFamily="34" charset="0"/>
            </a:endParaRPr>
          </a:p>
        </p:txBody>
      </p:sp>
    </p:spTree>
    <p:extLst>
      <p:ext uri="{BB962C8B-B14F-4D97-AF65-F5344CB8AC3E}">
        <p14:creationId xmlns:p14="http://schemas.microsoft.com/office/powerpoint/2010/main" val="265632400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par>
                          <p:cTn id="22" fill="hold">
                            <p:stCondLst>
                              <p:cond delay="500"/>
                            </p:stCondLst>
                            <p:childTnLst>
                              <p:par>
                                <p:cTn id="23" presetID="26" presetClass="emph" presetSubtype="0" fill="hold" grpId="1" nodeType="afterEffect">
                                  <p:stCondLst>
                                    <p:cond delay="0"/>
                                  </p:stCondLst>
                                  <p:childTnLst>
                                    <p:animEffect transition="out" filter="fade">
                                      <p:cBhvr>
                                        <p:cTn id="24" dur="500" tmFilter="0, 0; .2, .5; .8, .5; 1, 0"/>
                                        <p:tgtEl>
                                          <p:spTgt spid="4"/>
                                        </p:tgtEl>
                                      </p:cBhvr>
                                    </p:animEffect>
                                    <p:animScale>
                                      <p:cBhvr>
                                        <p:cTn id="25"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 grpId="1"/>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3696D3-A52E-EE3C-B93C-C8E4A9AC5752}"/>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hỗ dành sẵn cho Số hiệu Bản chiếu 3">
            <a:extLst>
              <a:ext uri="{FF2B5EF4-FFF2-40B4-BE49-F238E27FC236}">
                <a16:creationId xmlns:a16="http://schemas.microsoft.com/office/drawing/2014/main" id="{639F031F-C603-4C60-A0C1-94BA7BDAAF41}"/>
              </a:ext>
            </a:extLst>
          </p:cNvPr>
          <p:cNvSpPr>
            <a:spLocks noGrp="1"/>
          </p:cNvSpPr>
          <p:nvPr>
            <p:ph type="sldNum" sz="quarter" idx="12"/>
          </p:nvPr>
        </p:nvSpPr>
        <p:spPr/>
        <p:txBody>
          <a:bodyPr/>
          <a:lstStyle/>
          <a:p>
            <a:fld id="{28844951-7827-47D4-8276-7DDE1FA7D85A}" type="slidenum">
              <a:rPr lang="en-US" smtClean="0"/>
              <a:pPr/>
              <a:t>8</a:t>
            </a:fld>
            <a:endParaRPr lang="en-US"/>
          </a:p>
        </p:txBody>
      </p:sp>
      <p:pic>
        <p:nvPicPr>
          <p:cNvPr id="9" name="2024-09-16-22-55-17">
            <a:hlinkClick r:id="" action="ppaction://media"/>
            <a:extLst>
              <a:ext uri="{FF2B5EF4-FFF2-40B4-BE49-F238E27FC236}">
                <a16:creationId xmlns:a16="http://schemas.microsoft.com/office/drawing/2014/main" id="{5D157AE0-CDD1-3E00-42E4-3ACEDB733FE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81000" y="353943"/>
            <a:ext cx="5715000" cy="3810000"/>
          </a:xfrm>
          <a:prstGeom prst="rect">
            <a:avLst/>
          </a:prstGeom>
        </p:spPr>
      </p:pic>
      <p:pic>
        <p:nvPicPr>
          <p:cNvPr id="8" name="2024-09-16-22-51-05">
            <a:hlinkClick r:id="" action="ppaction://media"/>
            <a:extLst>
              <a:ext uri="{FF2B5EF4-FFF2-40B4-BE49-F238E27FC236}">
                <a16:creationId xmlns:a16="http://schemas.microsoft.com/office/drawing/2014/main" id="{AEACBB11-D622-9E77-3A9D-AC544F2DD6EE}"/>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096000" y="2694057"/>
            <a:ext cx="5715000" cy="3810000"/>
          </a:xfrm>
          <a:prstGeom prst="rect">
            <a:avLst/>
          </a:prstGeom>
        </p:spPr>
      </p:pic>
      <p:sp>
        <p:nvSpPr>
          <p:cNvPr id="10" name="TextBox 9">
            <a:extLst>
              <a:ext uri="{FF2B5EF4-FFF2-40B4-BE49-F238E27FC236}">
                <a16:creationId xmlns:a16="http://schemas.microsoft.com/office/drawing/2014/main" id="{FFEE573A-63DD-9E9A-BBE6-D471DFE85BCA}"/>
              </a:ext>
            </a:extLst>
          </p:cNvPr>
          <p:cNvSpPr txBox="1"/>
          <p:nvPr/>
        </p:nvSpPr>
        <p:spPr>
          <a:xfrm>
            <a:off x="381000" y="4918501"/>
            <a:ext cx="5715000" cy="830997"/>
          </a:xfrm>
          <a:prstGeom prst="rect">
            <a:avLst/>
          </a:prstGeom>
          <a:noFill/>
          <a:effectLst/>
        </p:spPr>
        <p:txBody>
          <a:bodyPr wrap="square">
            <a:spAutoFit/>
          </a:bodyPr>
          <a:lstStyle/>
          <a:p>
            <a:pPr algn="ctr"/>
            <a:r>
              <a:rPr lang="en-GB" sz="2300" i="1">
                <a:latin typeface="Aptos" panose="020B0004020202020204" pitchFamily="34" charset="0"/>
                <a:hlinkClick r:id="rId8">
                  <a:extLst>
                    <a:ext uri="{A12FA001-AC4F-418D-AE19-62706E023703}">
                      <ahyp:hlinkClr xmlns:ahyp="http://schemas.microsoft.com/office/drawing/2018/hyperlinkcolor" val="tx"/>
                    </a:ext>
                  </a:extLst>
                </a:hlinkClick>
              </a:rPr>
              <a:t>p5.js Web Editor | CT92_Pendulum Waves (p5js.org)</a:t>
            </a:r>
            <a:endParaRPr lang="en-GB" sz="2300" i="1">
              <a:latin typeface="Aptos" panose="020B0004020202020204" pitchFamily="34" charset="0"/>
            </a:endParaRPr>
          </a:p>
        </p:txBody>
      </p:sp>
      <p:sp>
        <p:nvSpPr>
          <p:cNvPr id="7" name="TextBox 6">
            <a:extLst>
              <a:ext uri="{FF2B5EF4-FFF2-40B4-BE49-F238E27FC236}">
                <a16:creationId xmlns:a16="http://schemas.microsoft.com/office/drawing/2014/main" id="{3856D549-9AA3-615A-72E3-1D903B5B1E22}"/>
              </a:ext>
            </a:extLst>
          </p:cNvPr>
          <p:cNvSpPr txBox="1"/>
          <p:nvPr/>
        </p:nvSpPr>
        <p:spPr>
          <a:xfrm>
            <a:off x="6096000" y="1108502"/>
            <a:ext cx="5715000" cy="830997"/>
          </a:xfrm>
          <a:prstGeom prst="rect">
            <a:avLst/>
          </a:prstGeom>
          <a:noFill/>
          <a:effectLst/>
        </p:spPr>
        <p:txBody>
          <a:bodyPr wrap="square">
            <a:spAutoFit/>
          </a:bodyPr>
          <a:lstStyle/>
          <a:p>
            <a:pPr algn="ctr"/>
            <a:r>
              <a:rPr lang="en-GB" sz="2300" i="1">
                <a:latin typeface="Aptos" panose="020B0004020202020204" pitchFamily="34" charset="0"/>
                <a:hlinkClick r:id="rId9">
                  <a:extLst>
                    <a:ext uri="{A12FA001-AC4F-418D-AE19-62706E023703}">
                      <ahyp:hlinkClr xmlns:ahyp="http://schemas.microsoft.com/office/drawing/2018/hyperlinkcolor" val="tx"/>
                    </a:ext>
                  </a:extLst>
                </a:hlinkClick>
              </a:rPr>
              <a:t>p5.js Web Editor | CT45_Oscillating Kinetic Typography (p5js.org)</a:t>
            </a:r>
            <a:endParaRPr lang="en-GB" sz="2300" i="1">
              <a:latin typeface="Aptos" panose="020B0004020202020204" pitchFamily="34" charset="0"/>
            </a:endParaRPr>
          </a:p>
        </p:txBody>
      </p:sp>
    </p:spTree>
    <p:extLst>
      <p:ext uri="{BB962C8B-B14F-4D97-AF65-F5344CB8AC3E}">
        <p14:creationId xmlns:p14="http://schemas.microsoft.com/office/powerpoint/2010/main" val="374996909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84"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36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repeatCount="indefinite" fill="hold" display="0">
                  <p:stCondLst>
                    <p:cond delay="indefinite"/>
                  </p:stCondLst>
                </p:cTn>
                <p:tgtEl>
                  <p:spTgt spid="9"/>
                </p:tgtEl>
              </p:cMediaNode>
            </p:video>
            <p:seq concurrent="1" nextAc="seek">
              <p:cTn id="12" restart="whenNotActive" fill="hold" evtFilter="cancelBubble" nodeType="interactiveSeq">
                <p:stCondLst>
                  <p:cond evt="onClick" delay="0">
                    <p:tgtEl>
                      <p:spTgt spid="9"/>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9"/>
                                        </p:tgtEl>
                                      </p:cBhvr>
                                    </p:cmd>
                                  </p:childTnLst>
                                </p:cTn>
                              </p:par>
                            </p:childTnLst>
                          </p:cTn>
                        </p:par>
                      </p:childTnLst>
                    </p:cTn>
                  </p:par>
                </p:childTnLst>
              </p:cTn>
              <p:nextCondLst>
                <p:cond evt="onClick" delay="0">
                  <p:tgtEl>
                    <p:spTgt spid="9"/>
                  </p:tgtEl>
                </p:cond>
              </p:nextCondLst>
            </p:seq>
            <p:video>
              <p:cMediaNode vol="80000">
                <p:cTn id="17" repeatCount="indefinite"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EF14F22-D31C-448B-20C0-554FAA1D3B9C}"/>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2024-09-21-23-11-43">
            <a:hlinkClick r:id="" action="ppaction://media"/>
            <a:extLst>
              <a:ext uri="{FF2B5EF4-FFF2-40B4-BE49-F238E27FC236}">
                <a16:creationId xmlns:a16="http://schemas.microsoft.com/office/drawing/2014/main" id="{AFE18F65-9646-D267-490B-DAB410E8925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429250" y="1524000"/>
            <a:ext cx="6762750" cy="3810000"/>
          </a:xfrm>
          <a:prstGeom prst="rect">
            <a:avLst/>
          </a:prstGeom>
        </p:spPr>
      </p:pic>
      <p:pic>
        <p:nvPicPr>
          <p:cNvPr id="11" name="2024-09-16-23-06-05">
            <a:hlinkClick r:id="" action="ppaction://media"/>
            <a:extLst>
              <a:ext uri="{FF2B5EF4-FFF2-40B4-BE49-F238E27FC236}">
                <a16:creationId xmlns:a16="http://schemas.microsoft.com/office/drawing/2014/main" id="{2E174D9B-9BA2-AF02-CEBC-454FF81D9508}"/>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0" y="0"/>
            <a:ext cx="5715000" cy="3810000"/>
          </a:xfrm>
          <a:prstGeom prst="rect">
            <a:avLst/>
          </a:prstGeom>
        </p:spPr>
      </p:pic>
      <p:sp>
        <p:nvSpPr>
          <p:cNvPr id="13" name="TextBox 12">
            <a:extLst>
              <a:ext uri="{FF2B5EF4-FFF2-40B4-BE49-F238E27FC236}">
                <a16:creationId xmlns:a16="http://schemas.microsoft.com/office/drawing/2014/main" id="{8951F535-C109-B180-4BEA-5847B34693F3}"/>
              </a:ext>
            </a:extLst>
          </p:cNvPr>
          <p:cNvSpPr txBox="1"/>
          <p:nvPr/>
        </p:nvSpPr>
        <p:spPr>
          <a:xfrm>
            <a:off x="414550" y="3810000"/>
            <a:ext cx="4885899" cy="800219"/>
          </a:xfrm>
          <a:prstGeom prst="rect">
            <a:avLst/>
          </a:prstGeom>
          <a:noFill/>
          <a:effectLst/>
        </p:spPr>
        <p:txBody>
          <a:bodyPr wrap="square">
            <a:spAutoFit/>
          </a:bodyPr>
          <a:lstStyle/>
          <a:p>
            <a:pPr algn="ctr"/>
            <a:r>
              <a:rPr lang="en-GB" sz="2300" i="1">
                <a:latin typeface="Aptos" panose="020B0004020202020204" pitchFamily="34" charset="0"/>
                <a:hlinkClick r:id="rId8">
                  <a:extLst>
                    <a:ext uri="{A12FA001-AC4F-418D-AE19-62706E023703}">
                      <ahyp:hlinkClr xmlns:ahyp="http://schemas.microsoft.com/office/drawing/2018/hyperlinkcolor" val="tx"/>
                    </a:ext>
                  </a:extLst>
                </a:hlinkClick>
              </a:rPr>
              <a:t>p5.js Web Editor | Ripple shader (p5js.org)</a:t>
            </a:r>
            <a:endParaRPr lang="en-GB" sz="2300" i="1">
              <a:latin typeface="Aptos" panose="020B0004020202020204" pitchFamily="34" charset="0"/>
            </a:endParaRPr>
          </a:p>
        </p:txBody>
      </p:sp>
      <p:sp>
        <p:nvSpPr>
          <p:cNvPr id="18" name="TextBox 17">
            <a:extLst>
              <a:ext uri="{FF2B5EF4-FFF2-40B4-BE49-F238E27FC236}">
                <a16:creationId xmlns:a16="http://schemas.microsoft.com/office/drawing/2014/main" id="{0BD16DC1-733F-E29C-ACAD-8CA82ECDFED5}"/>
              </a:ext>
            </a:extLst>
          </p:cNvPr>
          <p:cNvSpPr txBox="1"/>
          <p:nvPr/>
        </p:nvSpPr>
        <p:spPr>
          <a:xfrm>
            <a:off x="5953125" y="693003"/>
            <a:ext cx="5715000" cy="830997"/>
          </a:xfrm>
          <a:prstGeom prst="rect">
            <a:avLst/>
          </a:prstGeom>
          <a:noFill/>
          <a:effectLst/>
        </p:spPr>
        <p:txBody>
          <a:bodyPr wrap="square">
            <a:spAutoFit/>
          </a:bodyPr>
          <a:lstStyle/>
          <a:p>
            <a:pPr algn="ctr"/>
            <a:r>
              <a:rPr lang="en-GB" sz="2300" i="1">
                <a:latin typeface="Aptos" panose="020B0004020202020204" pitchFamily="34" charset="0"/>
                <a:hlinkClick r:id="rId9">
                  <a:extLst>
                    <a:ext uri="{A12FA001-AC4F-418D-AE19-62706E023703}">
                      <ahyp:hlinkClr xmlns:ahyp="http://schemas.microsoft.com/office/drawing/2018/hyperlinkcolor" val="tx"/>
                    </a:ext>
                  </a:extLst>
                </a:hlinkClick>
              </a:rPr>
              <a:t>p5.js Web Editor | 3D: shader using webcam (p5js.org)</a:t>
            </a:r>
            <a:endParaRPr lang="en-GB" sz="2300" i="1">
              <a:latin typeface="Aptos" panose="020B0004020202020204" pitchFamily="34" charset="0"/>
            </a:endParaRPr>
          </a:p>
        </p:txBody>
      </p:sp>
      <p:sp>
        <p:nvSpPr>
          <p:cNvPr id="2" name="Slide Number Placeholder 1">
            <a:extLst>
              <a:ext uri="{FF2B5EF4-FFF2-40B4-BE49-F238E27FC236}">
                <a16:creationId xmlns:a16="http://schemas.microsoft.com/office/drawing/2014/main" id="{1D21A329-6542-EA0A-242F-9CBB7F15F071}"/>
              </a:ext>
            </a:extLst>
          </p:cNvPr>
          <p:cNvSpPr>
            <a:spLocks noGrp="1"/>
          </p:cNvSpPr>
          <p:nvPr>
            <p:ph type="sldNum" sz="quarter" idx="12"/>
          </p:nvPr>
        </p:nvSpPr>
        <p:spPr/>
        <p:txBody>
          <a:bodyPr/>
          <a:lstStyle/>
          <a:p>
            <a:fld id="{28844951-7827-47D4-8276-7DDE1FA7D85A}" type="slidenum">
              <a:rPr lang="en-US" sz="2300" b="1" smtClean="0">
                <a:latin typeface="Aptos" panose="020B0004020202020204" pitchFamily="34" charset="0"/>
              </a:rPr>
              <a:pPr/>
              <a:t>9</a:t>
            </a:fld>
            <a:endParaRPr lang="en-US" sz="2300" b="1">
              <a:latin typeface="Aptos" panose="020B0004020202020204" pitchFamily="34" charset="0"/>
            </a:endParaRPr>
          </a:p>
        </p:txBody>
      </p:sp>
      <p:sp>
        <p:nvSpPr>
          <p:cNvPr id="6" name="TextBox 5">
            <a:extLst>
              <a:ext uri="{FF2B5EF4-FFF2-40B4-BE49-F238E27FC236}">
                <a16:creationId xmlns:a16="http://schemas.microsoft.com/office/drawing/2014/main" id="{730300CF-18BE-E289-69EF-887868FA125D}"/>
              </a:ext>
            </a:extLst>
          </p:cNvPr>
          <p:cNvSpPr txBox="1"/>
          <p:nvPr/>
        </p:nvSpPr>
        <p:spPr>
          <a:xfrm>
            <a:off x="2428591" y="5866337"/>
            <a:ext cx="7049068" cy="461665"/>
          </a:xfrm>
          <a:prstGeom prst="rect">
            <a:avLst/>
          </a:prstGeom>
          <a:noFill/>
        </p:spPr>
        <p:txBody>
          <a:bodyPr wrap="square">
            <a:spAutoFit/>
          </a:bodyPr>
          <a:lstStyle/>
          <a:p>
            <a:pPr algn="ctr"/>
            <a:r>
              <a:rPr lang="en-GB" sz="2300" i="1">
                <a:latin typeface="Aptos" panose="020B0004020202020204" pitchFamily="34" charset="0"/>
                <a:hlinkClick r:id="rId10">
                  <a:extLst>
                    <a:ext uri="{A12FA001-AC4F-418D-AE19-62706E023703}">
                      <ahyp:hlinkClr xmlns:ahyp="http://schemas.microsoft.com/office/drawing/2018/hyperlinkcolor" val="tx"/>
                    </a:ext>
                  </a:extLst>
                </a:hlinkClick>
              </a:rPr>
              <a:t>p5.js Web Editor | 3D: sine cosine in 3D (p5js.org)</a:t>
            </a:r>
            <a:endParaRPr lang="en-GB" sz="2300" i="1">
              <a:latin typeface="Aptos" panose="020B0004020202020204" pitchFamily="34" charset="0"/>
            </a:endParaRPr>
          </a:p>
        </p:txBody>
      </p:sp>
    </p:spTree>
    <p:extLst>
      <p:ext uri="{BB962C8B-B14F-4D97-AF65-F5344CB8AC3E}">
        <p14:creationId xmlns:p14="http://schemas.microsoft.com/office/powerpoint/2010/main" val="206049070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00"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07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repeatCount="indefinite" fill="hold" display="0">
                  <p:stCondLst>
                    <p:cond delay="indefinite"/>
                  </p:stCondLst>
                </p:cTn>
                <p:tgtEl>
                  <p:spTgt spid="11"/>
                </p:tgtEl>
              </p:cMediaNode>
            </p:video>
            <p:seq concurrent="1" nextAc="seek">
              <p:cTn id="12" restart="whenNotActive" fill="hold" evtFilter="cancelBubble" nodeType="interactiveSeq">
                <p:stCondLst>
                  <p:cond evt="onClick" delay="0">
                    <p:tgtEl>
                      <p:spTgt spid="11"/>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11"/>
                                        </p:tgtEl>
                                      </p:cBhvr>
                                    </p:cmd>
                                  </p:childTnLst>
                                </p:cTn>
                              </p:par>
                            </p:childTnLst>
                          </p:cTn>
                        </p:par>
                      </p:childTnLst>
                    </p:cTn>
                  </p:par>
                </p:childTnLst>
              </p:cTn>
              <p:nextCondLst>
                <p:cond evt="onClick" delay="0">
                  <p:tgtEl>
                    <p:spTgt spid="11"/>
                  </p:tgtEl>
                </p:cond>
              </p:nextCondLst>
            </p:seq>
            <p:video>
              <p:cMediaNode vol="80000">
                <p:cTn id="17" repeatCount="indefinite" fill="hold" display="0">
                  <p:stCondLst>
                    <p:cond delay="indefinite"/>
                  </p:stCondLst>
                </p:cTn>
                <p:tgtEl>
                  <p:spTgt spid="4"/>
                </p:tgtEl>
              </p:cMediaNode>
            </p:video>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Cơ sở">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ơ sở">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Cơ sở">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ppt/theme/theme2.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TM03457444[[fn=Basis]]</Template>
  <TotalTime>3556</TotalTime>
  <Words>2742</Words>
  <Application>Microsoft Office PowerPoint</Application>
  <PresentationFormat>Widescreen</PresentationFormat>
  <Paragraphs>280</Paragraphs>
  <Slides>40</Slides>
  <Notes>9</Notes>
  <HiddenSlides>0</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Aptos</vt:lpstr>
      <vt:lpstr>Arial</vt:lpstr>
      <vt:lpstr>Calibri</vt:lpstr>
      <vt:lpstr>Corbel</vt:lpstr>
      <vt:lpstr>Corbel (Headings)</vt:lpstr>
      <vt:lpstr>Times New Roman</vt:lpstr>
      <vt:lpstr>Cơ sở</vt:lpstr>
      <vt:lpstr>TÌM HIỂU THƯ VIỆN ĐỒ HỌA P5.JS</vt:lpstr>
      <vt:lpstr>Nội dung</vt:lpstr>
      <vt:lpstr>PowerPoint Presentation</vt:lpstr>
      <vt:lpstr>2. Tìm hiểu lý thuyết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ỨNG DỤNG QUẢN LÝ SINH VIÊN TRƯỜNG ĐẠI HỌC URC</dc:title>
  <dc:creator>Trần Thị Hồng Yến</dc:creator>
  <cp:lastModifiedBy>Nguyễn Thành Thiện Ân</cp:lastModifiedBy>
  <cp:revision>1374</cp:revision>
  <dcterms:created xsi:type="dcterms:W3CDTF">2021-10-28T17:19:47Z</dcterms:created>
  <dcterms:modified xsi:type="dcterms:W3CDTF">2024-11-05T17:32:52Z</dcterms:modified>
</cp:coreProperties>
</file>

<file path=docProps/thumbnail.jpeg>
</file>